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0" r:id="rId2"/>
    <p:sldId id="816" r:id="rId3"/>
    <p:sldId id="777" r:id="rId4"/>
    <p:sldId id="314" r:id="rId5"/>
    <p:sldId id="257" r:id="rId6"/>
    <p:sldId id="258" r:id="rId7"/>
    <p:sldId id="259" r:id="rId8"/>
    <p:sldId id="812" r:id="rId9"/>
    <p:sldId id="776" r:id="rId10"/>
    <p:sldId id="771" r:id="rId11"/>
    <p:sldId id="262" r:id="rId12"/>
    <p:sldId id="308" r:id="rId13"/>
    <p:sldId id="276" r:id="rId14"/>
    <p:sldId id="814" r:id="rId15"/>
    <p:sldId id="278" r:id="rId16"/>
    <p:sldId id="279" r:id="rId17"/>
    <p:sldId id="280" r:id="rId18"/>
    <p:sldId id="283" r:id="rId19"/>
    <p:sldId id="309" r:id="rId20"/>
    <p:sldId id="282" r:id="rId21"/>
    <p:sldId id="312" r:id="rId22"/>
    <p:sldId id="313" r:id="rId23"/>
    <p:sldId id="287" r:id="rId24"/>
    <p:sldId id="731" r:id="rId25"/>
    <p:sldId id="427" r:id="rId26"/>
    <p:sldId id="809" r:id="rId27"/>
    <p:sldId id="813" r:id="rId28"/>
    <p:sldId id="811" r:id="rId29"/>
    <p:sldId id="810" r:id="rId30"/>
    <p:sldId id="288" r:id="rId31"/>
    <p:sldId id="289" r:id="rId32"/>
    <p:sldId id="290" r:id="rId33"/>
    <p:sldId id="291" r:id="rId34"/>
    <p:sldId id="299" r:id="rId35"/>
    <p:sldId id="300" r:id="rId36"/>
    <p:sldId id="315" r:id="rId37"/>
    <p:sldId id="317" r:id="rId38"/>
    <p:sldId id="707" r:id="rId39"/>
    <p:sldId id="723" r:id="rId40"/>
    <p:sldId id="770" r:id="rId41"/>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B80E4B0-9871-462F-9CDE-00538371A608}">
          <p14:sldIdLst>
            <p14:sldId id="310"/>
          </p14:sldIdLst>
        </p14:section>
        <p14:section name="Section sans titre" id="{842589EC-F175-4A8B-9BA0-43FAFEF88077}">
          <p14:sldIdLst>
            <p14:sldId id="816"/>
            <p14:sldId id="777"/>
            <p14:sldId id="314"/>
            <p14:sldId id="257"/>
            <p14:sldId id="258"/>
            <p14:sldId id="259"/>
            <p14:sldId id="812"/>
            <p14:sldId id="776"/>
            <p14:sldId id="771"/>
            <p14:sldId id="262"/>
            <p14:sldId id="308"/>
            <p14:sldId id="276"/>
            <p14:sldId id="814"/>
            <p14:sldId id="278"/>
            <p14:sldId id="279"/>
            <p14:sldId id="280"/>
            <p14:sldId id="283"/>
            <p14:sldId id="309"/>
            <p14:sldId id="282"/>
            <p14:sldId id="312"/>
            <p14:sldId id="313"/>
            <p14:sldId id="287"/>
            <p14:sldId id="731"/>
            <p14:sldId id="427"/>
            <p14:sldId id="809"/>
            <p14:sldId id="813"/>
            <p14:sldId id="811"/>
            <p14:sldId id="810"/>
            <p14:sldId id="288"/>
            <p14:sldId id="289"/>
            <p14:sldId id="290"/>
            <p14:sldId id="291"/>
            <p14:sldId id="299"/>
            <p14:sldId id="300"/>
            <p14:sldId id="315"/>
            <p14:sldId id="317"/>
            <p14:sldId id="707"/>
            <p14:sldId id="723"/>
            <p14:sldId id="7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3DD"/>
    <a:srgbClr val="E33D6F"/>
    <a:srgbClr val="F17C0E"/>
    <a:srgbClr val="AF1280"/>
    <a:srgbClr val="C8E2E8"/>
    <a:srgbClr val="005677"/>
    <a:srgbClr val="E2051B"/>
    <a:srgbClr val="FFBC3A"/>
    <a:srgbClr val="A162D0"/>
    <a:srgbClr val="2CB2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DAD58-7B93-4D2D-8C19-C44E4E50235D}" v="2" dt="2022-11-08T10:19:44.09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7" autoAdjust="0"/>
    <p:restoredTop sz="94660"/>
  </p:normalViewPr>
  <p:slideViewPr>
    <p:cSldViewPr snapToGrid="0">
      <p:cViewPr varScale="1">
        <p:scale>
          <a:sx n="111" d="100"/>
          <a:sy n="111" d="100"/>
        </p:scale>
        <p:origin x="8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5C512BB-FF38-4C32-B213-FE6464D17110}" type="datetimeFigureOut">
              <a:rPr lang="fr-FR" smtClean="0"/>
              <a:t>16/03/2023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1A5070A-82F9-48B8-8BAB-013E0CFD98C7}" type="slidenum">
              <a:rPr lang="fr-FR" smtClean="0"/>
              <a:t>‹N°›</a:t>
            </a:fld>
            <a:endParaRPr lang="fr-FR"/>
          </a:p>
        </p:txBody>
      </p:sp>
    </p:spTree>
    <p:extLst>
      <p:ext uri="{BB962C8B-B14F-4D97-AF65-F5344CB8AC3E}">
        <p14:creationId xmlns:p14="http://schemas.microsoft.com/office/powerpoint/2010/main" val="222894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D8A9B0-80EF-A34D-B345-E2DEC5501E01}" type="slidenum">
              <a:rPr lang="en-US" smtClean="0"/>
              <a:t>24</a:t>
            </a:fld>
            <a:endParaRPr lang="en-US"/>
          </a:p>
        </p:txBody>
      </p:sp>
    </p:spTree>
    <p:extLst>
      <p:ext uri="{BB962C8B-B14F-4D97-AF65-F5344CB8AC3E}">
        <p14:creationId xmlns:p14="http://schemas.microsoft.com/office/powerpoint/2010/main" val="333212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38</a:t>
            </a:fld>
            <a:endParaRPr lang="en-US"/>
          </a:p>
        </p:txBody>
      </p:sp>
    </p:spTree>
    <p:extLst>
      <p:ext uri="{BB962C8B-B14F-4D97-AF65-F5344CB8AC3E}">
        <p14:creationId xmlns:p14="http://schemas.microsoft.com/office/powerpoint/2010/main" val="301653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39</a:t>
            </a:fld>
            <a:endParaRPr lang="en-US"/>
          </a:p>
        </p:txBody>
      </p:sp>
    </p:spTree>
    <p:extLst>
      <p:ext uri="{BB962C8B-B14F-4D97-AF65-F5344CB8AC3E}">
        <p14:creationId xmlns:p14="http://schemas.microsoft.com/office/powerpoint/2010/main" val="102280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D9572C6-4724-453A-9343-F1D9AF577730}"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166134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9572C6-4724-453A-9343-F1D9AF577730}"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3627569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9572C6-4724-453A-9343-F1D9AF577730}"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346915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8">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399628" y="1584715"/>
            <a:ext cx="5788421" cy="3639914"/>
          </a:xfrm>
          <a:prstGeom prst="rect">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2611853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7">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257505" y="1295530"/>
            <a:ext cx="3213098" cy="4264657"/>
          </a:xfrm>
          <a:prstGeom prst="rect">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3345704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9572C6-4724-453A-9343-F1D9AF577730}"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72422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D9572C6-4724-453A-9343-F1D9AF577730}" type="datetimeFigureOut">
              <a:rPr lang="fr-FR" smtClean="0"/>
              <a:t>16/03/2023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311288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D9572C6-4724-453A-9343-F1D9AF577730}"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142639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D9572C6-4724-453A-9343-F1D9AF577730}" type="datetimeFigureOut">
              <a:rPr lang="fr-FR" smtClean="0"/>
              <a:t>16/03/2023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342094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D9572C6-4724-453A-9343-F1D9AF577730}" type="datetimeFigureOut">
              <a:rPr lang="fr-FR" smtClean="0"/>
              <a:t>16/03/2023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204788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9572C6-4724-453A-9343-F1D9AF577730}" type="datetimeFigureOut">
              <a:rPr lang="fr-FR" smtClean="0"/>
              <a:t>16/03/2023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384920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D9572C6-4724-453A-9343-F1D9AF577730}"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79429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D9572C6-4724-453A-9343-F1D9AF577730}" type="datetimeFigureOut">
              <a:rPr lang="fr-FR" smtClean="0"/>
              <a:t>16/03/2023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E335A0-CA37-4CCC-BA5B-A808E0CAD1AB}" type="slidenum">
              <a:rPr lang="fr-FR" smtClean="0"/>
              <a:t>‹N°›</a:t>
            </a:fld>
            <a:endParaRPr lang="fr-FR"/>
          </a:p>
        </p:txBody>
      </p:sp>
    </p:spTree>
    <p:extLst>
      <p:ext uri="{BB962C8B-B14F-4D97-AF65-F5344CB8AC3E}">
        <p14:creationId xmlns:p14="http://schemas.microsoft.com/office/powerpoint/2010/main" val="230038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572C6-4724-453A-9343-F1D9AF577730}" type="datetimeFigureOut">
              <a:rPr lang="fr-FR" smtClean="0"/>
              <a:t>16/03/2023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335A0-CA37-4CCC-BA5B-A808E0CAD1AB}" type="slidenum">
              <a:rPr lang="fr-FR" smtClean="0"/>
              <a:t>‹N°›</a:t>
            </a:fld>
            <a:endParaRPr lang="fr-FR"/>
          </a:p>
        </p:txBody>
      </p:sp>
    </p:spTree>
    <p:extLst>
      <p:ext uri="{BB962C8B-B14F-4D97-AF65-F5344CB8AC3E}">
        <p14:creationId xmlns:p14="http://schemas.microsoft.com/office/powerpoint/2010/main" val="4126144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1.xml"/><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3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l.facebook.com/l.php?u=https%3A%2F%2Fwww.formation-industries-lorraine.com%2Ffr%2Fvisites-virtuelles.html%3Fpreview%3D1%26vs%3Dweb%26fbclid%3DIwAR3qJaHcMSN_sbTLixnYcf4pguW25G17CGvq-uBXqeNLm1cBpas71hwSBqY&amp;h=AT2VhapDEy49OBLFYCyELi3FHFIEbMC3e-2bS3zMLto_8fYGZ8P93FHxGYz895rwcZ4km5Cipp9lZFt7xkJB3rEcIJpaBz_R-HxXs_NmCfDqRCwnmdGEIzldRsfYUHq3EBBT&amp;__tn__=-UK*F" TargetMode="External"/><Relationship Id="rId1" Type="http://schemas.openxmlformats.org/officeDocument/2006/relationships/slideLayout" Target="../slideLayouts/slideLayout13.xml"/><Relationship Id="rId5" Type="http://schemas.openxmlformats.org/officeDocument/2006/relationships/image" Target="../media/image98.JP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0C5A0B-8796-4F3F-93EF-36A872F10B29}"/>
              </a:ext>
            </a:extLst>
          </p:cNvPr>
          <p:cNvSpPr/>
          <p:nvPr/>
        </p:nvSpPr>
        <p:spPr>
          <a:xfrm>
            <a:off x="0" y="0"/>
            <a:ext cx="12192000" cy="1015200"/>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useBgFill="1">
        <p:nvSpPr>
          <p:cNvPr id="37" name="Rectangle 36">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3878CAAB-394A-4480-850E-33D2C95D4F14}"/>
              </a:ext>
            </a:extLst>
          </p:cNvPr>
          <p:cNvPicPr>
            <a:picLocks noChangeAspect="1"/>
          </p:cNvPicPr>
          <p:nvPr/>
        </p:nvPicPr>
        <p:blipFill>
          <a:blip r:embed="rId2" cstate="print">
            <a:extLst>
              <a:ext uri="{28A0092B-C50C-407E-A947-70E740481C1C}">
                <a14:useLocalDpi xmlns:a14="http://schemas.microsoft.com/office/drawing/2010/main" val="0"/>
              </a:ext>
            </a:extLst>
          </a:blip>
          <a:srcRect l="911" r="911"/>
          <a:stretch/>
        </p:blipFill>
        <p:spPr>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29" name="Image 28">
            <a:extLst>
              <a:ext uri="{FF2B5EF4-FFF2-40B4-BE49-F238E27FC236}">
                <a16:creationId xmlns:a16="http://schemas.microsoft.com/office/drawing/2014/main" id="{1CC271F2-2011-414F-81D9-F591FEEC3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333" y="259984"/>
            <a:ext cx="1599452" cy="1652824"/>
          </a:xfrm>
          <a:prstGeom prst="rect">
            <a:avLst/>
          </a:prstGeom>
        </p:spPr>
      </p:pic>
      <p:sp>
        <p:nvSpPr>
          <p:cNvPr id="31" name="Rectangle 30">
            <a:extLst>
              <a:ext uri="{FF2B5EF4-FFF2-40B4-BE49-F238E27FC236}">
                <a16:creationId xmlns:a16="http://schemas.microsoft.com/office/drawing/2014/main" id="{1FC4DAE1-C8D1-4E6B-A0A1-6B17D6EA18E1}"/>
              </a:ext>
            </a:extLst>
          </p:cNvPr>
          <p:cNvSpPr/>
          <p:nvPr/>
        </p:nvSpPr>
        <p:spPr>
          <a:xfrm>
            <a:off x="-20" y="5933996"/>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Titre 3">
            <a:extLst>
              <a:ext uri="{FF2B5EF4-FFF2-40B4-BE49-F238E27FC236}">
                <a16:creationId xmlns:a16="http://schemas.microsoft.com/office/drawing/2014/main" id="{24170D03-B824-4C15-8912-0CF9CF8DC577}"/>
              </a:ext>
            </a:extLst>
          </p:cNvPr>
          <p:cNvSpPr txBox="1">
            <a:spLocks/>
          </p:cNvSpPr>
          <p:nvPr/>
        </p:nvSpPr>
        <p:spPr>
          <a:xfrm>
            <a:off x="594572" y="6095484"/>
            <a:ext cx="11506070" cy="692497"/>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sz="3200" dirty="0">
                <a:latin typeface="Arial" panose="020B0604020202020204" pitchFamily="34" charset="0"/>
                <a:cs typeface="Arial" panose="020B0604020202020204" pitchFamily="34" charset="0"/>
              </a:rPr>
              <a:t>pole formation </a:t>
            </a:r>
            <a:r>
              <a:rPr lang="fr-FR" sz="3200" dirty="0" err="1">
                <a:latin typeface="Arial" panose="020B0604020202020204" pitchFamily="34" charset="0"/>
                <a:cs typeface="Arial" panose="020B0604020202020204" pitchFamily="34" charset="0"/>
              </a:rPr>
              <a:t>uimm</a:t>
            </a:r>
            <a:r>
              <a:rPr lang="fr-FR" sz="3200" dirty="0">
                <a:latin typeface="Arial" panose="020B0604020202020204" pitchFamily="34" charset="0"/>
                <a:cs typeface="Arial" panose="020B0604020202020204" pitchFamily="34" charset="0"/>
              </a:rPr>
              <a:t> lorraine </a:t>
            </a:r>
          </a:p>
          <a:p>
            <a:pPr defTabSz="914400">
              <a:defRPr/>
            </a:pPr>
            <a:r>
              <a:rPr lang="fr-FR" sz="1800" b="0" dirty="0">
                <a:latin typeface="Arial" panose="020B0604020202020204" pitchFamily="34" charset="0"/>
                <a:cs typeface="Arial" panose="020B0604020202020204" pitchFamily="34" charset="0"/>
              </a:rPr>
              <a:t>leader et acteur incontournable de la formation industrielle en lorraine</a:t>
            </a:r>
          </a:p>
        </p:txBody>
      </p:sp>
    </p:spTree>
    <p:extLst>
      <p:ext uri="{BB962C8B-B14F-4D97-AF65-F5344CB8AC3E}">
        <p14:creationId xmlns:p14="http://schemas.microsoft.com/office/powerpoint/2010/main" val="362090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896E22-BE5D-D4C5-BF6A-8E581F9D000E}"/>
              </a:ext>
            </a:extLst>
          </p:cNvPr>
          <p:cNvSpPr/>
          <p:nvPr/>
        </p:nvSpPr>
        <p:spPr>
          <a:xfrm>
            <a:off x="0" y="0"/>
            <a:ext cx="12191999"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7" name="Titre 3">
            <a:extLst>
              <a:ext uri="{FF2B5EF4-FFF2-40B4-BE49-F238E27FC236}">
                <a16:creationId xmlns:a16="http://schemas.microsoft.com/office/drawing/2014/main" id="{59BB0BC5-6C02-A014-F33C-1ECCB4851E2D}"/>
              </a:ext>
            </a:extLst>
          </p:cNvPr>
          <p:cNvSpPr txBox="1">
            <a:spLocks/>
          </p:cNvSpPr>
          <p:nvPr/>
        </p:nvSpPr>
        <p:spPr>
          <a:xfrm>
            <a:off x="692149" y="3735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continue</a:t>
            </a:r>
          </a:p>
        </p:txBody>
      </p:sp>
      <p:grpSp>
        <p:nvGrpSpPr>
          <p:cNvPr id="48" name="Groupe 47">
            <a:extLst>
              <a:ext uri="{FF2B5EF4-FFF2-40B4-BE49-F238E27FC236}">
                <a16:creationId xmlns:a16="http://schemas.microsoft.com/office/drawing/2014/main" id="{A61B20F0-9E39-99A5-93D3-861F6FAF6B0D}"/>
              </a:ext>
            </a:extLst>
          </p:cNvPr>
          <p:cNvGrpSpPr/>
          <p:nvPr/>
        </p:nvGrpSpPr>
        <p:grpSpPr>
          <a:xfrm>
            <a:off x="6002353" y="1319169"/>
            <a:ext cx="5832823" cy="5038667"/>
            <a:chOff x="6002353" y="1319169"/>
            <a:chExt cx="5832823" cy="5038667"/>
          </a:xfrm>
        </p:grpSpPr>
        <p:sp>
          <p:nvSpPr>
            <p:cNvPr id="9" name="Ellipse 8">
              <a:extLst>
                <a:ext uri="{FF2B5EF4-FFF2-40B4-BE49-F238E27FC236}">
                  <a16:creationId xmlns:a16="http://schemas.microsoft.com/office/drawing/2014/main" id="{84798DC8-AA1F-CC19-80AF-6455F96CA5C1}"/>
                </a:ext>
              </a:extLst>
            </p:cNvPr>
            <p:cNvSpPr/>
            <p:nvPr/>
          </p:nvSpPr>
          <p:spPr>
            <a:xfrm>
              <a:off x="6746338" y="1843393"/>
              <a:ext cx="4349336" cy="4349336"/>
            </a:xfrm>
            <a:prstGeom prst="ellipse">
              <a:avLst/>
            </a:prstGeom>
            <a:noFill/>
            <a:ln w="254000">
              <a:solidFill>
                <a:srgbClr val="0DA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B3BE06D7-9098-408E-3687-1D077E283ABA}"/>
                </a:ext>
              </a:extLst>
            </p:cNvPr>
            <p:cNvSpPr/>
            <p:nvPr/>
          </p:nvSpPr>
          <p:spPr>
            <a:xfrm>
              <a:off x="6206477" y="2713029"/>
              <a:ext cx="1256145" cy="1256145"/>
            </a:xfrm>
            <a:prstGeom prst="ellipse">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7CF6FBE8-B400-3F21-6D24-52802151CBF2}"/>
                </a:ext>
              </a:extLst>
            </p:cNvPr>
            <p:cNvSpPr/>
            <p:nvPr/>
          </p:nvSpPr>
          <p:spPr>
            <a:xfrm>
              <a:off x="6834549" y="5101691"/>
              <a:ext cx="1256145" cy="1256145"/>
            </a:xfrm>
            <a:prstGeom prst="ellipse">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0479184C-30C2-8CC7-455F-6A79C3A120F6}"/>
                </a:ext>
              </a:extLst>
            </p:cNvPr>
            <p:cNvSpPr/>
            <p:nvPr/>
          </p:nvSpPr>
          <p:spPr>
            <a:xfrm>
              <a:off x="8292933" y="1319169"/>
              <a:ext cx="1256145" cy="1256145"/>
            </a:xfrm>
            <a:prstGeom prst="ellipse">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C5254D2A-5901-DD28-83AD-75C577FC565C}"/>
                </a:ext>
              </a:extLst>
            </p:cNvPr>
            <p:cNvSpPr/>
            <p:nvPr/>
          </p:nvSpPr>
          <p:spPr>
            <a:xfrm>
              <a:off x="9839529" y="5077199"/>
              <a:ext cx="1256145" cy="1256145"/>
            </a:xfrm>
            <a:prstGeom prst="ellipse">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B5D06928-A6D8-85C8-5F15-4E7F5DAC62DB}"/>
                </a:ext>
              </a:extLst>
            </p:cNvPr>
            <p:cNvSpPr/>
            <p:nvPr/>
          </p:nvSpPr>
          <p:spPr>
            <a:xfrm>
              <a:off x="10379390" y="2862013"/>
              <a:ext cx="1256145" cy="1256145"/>
            </a:xfrm>
            <a:prstGeom prst="ellipse">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Titre 3">
              <a:extLst>
                <a:ext uri="{FF2B5EF4-FFF2-40B4-BE49-F238E27FC236}">
                  <a16:creationId xmlns:a16="http://schemas.microsoft.com/office/drawing/2014/main" id="{361D60FD-2FEA-5130-824B-EFC8F3A24B43}"/>
                </a:ext>
              </a:extLst>
            </p:cNvPr>
            <p:cNvSpPr txBox="1">
              <a:spLocks/>
            </p:cNvSpPr>
            <p:nvPr/>
          </p:nvSpPr>
          <p:spPr>
            <a:xfrm>
              <a:off x="8792914" y="1427868"/>
              <a:ext cx="23566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lgn="ctr">
                <a:defRPr/>
              </a:pPr>
              <a:r>
                <a:rPr lang="fr-FR" dirty="0">
                  <a:latin typeface="Arial" panose="020B0604020202020204" pitchFamily="34" charset="0"/>
                  <a:cs typeface="Arial" panose="020B0604020202020204" pitchFamily="34" charset="0"/>
                </a:rPr>
                <a:t>1</a:t>
              </a:r>
            </a:p>
          </p:txBody>
        </p:sp>
        <p:sp>
          <p:nvSpPr>
            <p:cNvPr id="34" name="Titre 3">
              <a:extLst>
                <a:ext uri="{FF2B5EF4-FFF2-40B4-BE49-F238E27FC236}">
                  <a16:creationId xmlns:a16="http://schemas.microsoft.com/office/drawing/2014/main" id="{6FF21B4B-58F6-2FBD-618D-AF1C37E8B7F5}"/>
                </a:ext>
              </a:extLst>
            </p:cNvPr>
            <p:cNvSpPr txBox="1">
              <a:spLocks/>
            </p:cNvSpPr>
            <p:nvPr/>
          </p:nvSpPr>
          <p:spPr>
            <a:xfrm>
              <a:off x="10889632" y="2994852"/>
              <a:ext cx="23566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lgn="ctr">
                <a:defRPr/>
              </a:pPr>
              <a:r>
                <a:rPr lang="fr-FR" dirty="0">
                  <a:latin typeface="Arial" panose="020B0604020202020204" pitchFamily="34" charset="0"/>
                  <a:cs typeface="Arial" panose="020B0604020202020204" pitchFamily="34" charset="0"/>
                </a:rPr>
                <a:t>2</a:t>
              </a:r>
            </a:p>
          </p:txBody>
        </p:sp>
        <p:sp>
          <p:nvSpPr>
            <p:cNvPr id="35" name="Titre 3">
              <a:extLst>
                <a:ext uri="{FF2B5EF4-FFF2-40B4-BE49-F238E27FC236}">
                  <a16:creationId xmlns:a16="http://schemas.microsoft.com/office/drawing/2014/main" id="{64A49C3F-107B-4CDC-144D-167A50E658BA}"/>
                </a:ext>
              </a:extLst>
            </p:cNvPr>
            <p:cNvSpPr txBox="1">
              <a:spLocks/>
            </p:cNvSpPr>
            <p:nvPr/>
          </p:nvSpPr>
          <p:spPr>
            <a:xfrm>
              <a:off x="10349771" y="5261736"/>
              <a:ext cx="23566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lgn="ctr">
                <a:defRPr/>
              </a:pPr>
              <a:r>
                <a:rPr lang="fr-FR" dirty="0">
                  <a:latin typeface="Arial" panose="020B0604020202020204" pitchFamily="34" charset="0"/>
                  <a:cs typeface="Arial" panose="020B0604020202020204" pitchFamily="34" charset="0"/>
                </a:rPr>
                <a:t>3</a:t>
              </a:r>
            </a:p>
          </p:txBody>
        </p:sp>
        <p:sp>
          <p:nvSpPr>
            <p:cNvPr id="36" name="Titre 3">
              <a:extLst>
                <a:ext uri="{FF2B5EF4-FFF2-40B4-BE49-F238E27FC236}">
                  <a16:creationId xmlns:a16="http://schemas.microsoft.com/office/drawing/2014/main" id="{A447ECDE-4C6E-9E05-1C19-9D0CCE498539}"/>
                </a:ext>
              </a:extLst>
            </p:cNvPr>
            <p:cNvSpPr txBox="1">
              <a:spLocks/>
            </p:cNvSpPr>
            <p:nvPr/>
          </p:nvSpPr>
          <p:spPr>
            <a:xfrm>
              <a:off x="7344791" y="5261737"/>
              <a:ext cx="23566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lgn="ctr">
                <a:defRPr/>
              </a:pPr>
              <a:r>
                <a:rPr lang="fr-FR" dirty="0">
                  <a:latin typeface="Arial" panose="020B0604020202020204" pitchFamily="34" charset="0"/>
                  <a:cs typeface="Arial" panose="020B0604020202020204" pitchFamily="34" charset="0"/>
                </a:rPr>
                <a:t>4</a:t>
              </a:r>
            </a:p>
          </p:txBody>
        </p:sp>
        <p:sp>
          <p:nvSpPr>
            <p:cNvPr id="37" name="Titre 3">
              <a:extLst>
                <a:ext uri="{FF2B5EF4-FFF2-40B4-BE49-F238E27FC236}">
                  <a16:creationId xmlns:a16="http://schemas.microsoft.com/office/drawing/2014/main" id="{1E82DB51-54B7-21A0-2C24-13DF83DA5C2E}"/>
                </a:ext>
              </a:extLst>
            </p:cNvPr>
            <p:cNvSpPr txBox="1">
              <a:spLocks/>
            </p:cNvSpPr>
            <p:nvPr/>
          </p:nvSpPr>
          <p:spPr>
            <a:xfrm>
              <a:off x="6716719" y="2766311"/>
              <a:ext cx="23566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lgn="ctr">
                <a:defRPr/>
              </a:pPr>
              <a:r>
                <a:rPr lang="fr-FR" dirty="0">
                  <a:latin typeface="Arial" panose="020B0604020202020204" pitchFamily="34" charset="0"/>
                  <a:cs typeface="Arial" panose="020B0604020202020204" pitchFamily="34" charset="0"/>
                </a:rPr>
                <a:t>5</a:t>
              </a:r>
            </a:p>
          </p:txBody>
        </p:sp>
        <p:sp>
          <p:nvSpPr>
            <p:cNvPr id="39" name="ZoneTexte 38">
              <a:extLst>
                <a:ext uri="{FF2B5EF4-FFF2-40B4-BE49-F238E27FC236}">
                  <a16:creationId xmlns:a16="http://schemas.microsoft.com/office/drawing/2014/main" id="{5048C081-095C-DA8D-665D-A0925E72E474}"/>
                </a:ext>
              </a:extLst>
            </p:cNvPr>
            <p:cNvSpPr txBox="1"/>
            <p:nvPr/>
          </p:nvSpPr>
          <p:spPr>
            <a:xfrm>
              <a:off x="8093290" y="1790752"/>
              <a:ext cx="1655429" cy="461665"/>
            </a:xfrm>
            <a:prstGeom prst="rect">
              <a:avLst/>
            </a:prstGeom>
            <a:noFill/>
          </p:spPr>
          <p:txBody>
            <a:bodyPr wrap="square" rtlCol="0">
              <a:spAutoFit/>
            </a:bodyPr>
            <a:lstStyle/>
            <a:p>
              <a:pPr algn="ctr">
                <a:buClr>
                  <a:schemeClr val="bg1"/>
                </a:buClr>
              </a:pPr>
              <a:r>
                <a:rPr lang="fr-FR" sz="1200" dirty="0">
                  <a:solidFill>
                    <a:schemeClr val="bg1"/>
                  </a:solidFill>
                  <a:latin typeface="Arial" panose="020B0604020202020204" pitchFamily="34" charset="0"/>
                  <a:cs typeface="Arial" panose="020B0604020202020204" pitchFamily="34" charset="0"/>
                </a:rPr>
                <a:t>Accompagnement RH</a:t>
              </a:r>
            </a:p>
          </p:txBody>
        </p:sp>
        <p:sp>
          <p:nvSpPr>
            <p:cNvPr id="40" name="ZoneTexte 39">
              <a:extLst>
                <a:ext uri="{FF2B5EF4-FFF2-40B4-BE49-F238E27FC236}">
                  <a16:creationId xmlns:a16="http://schemas.microsoft.com/office/drawing/2014/main" id="{34332B4B-5972-9604-137E-4D6624D7A98F}"/>
                </a:ext>
              </a:extLst>
            </p:cNvPr>
            <p:cNvSpPr txBox="1"/>
            <p:nvPr/>
          </p:nvSpPr>
          <p:spPr>
            <a:xfrm>
              <a:off x="10179747" y="3341101"/>
              <a:ext cx="1655429" cy="461665"/>
            </a:xfrm>
            <a:prstGeom prst="rect">
              <a:avLst/>
            </a:prstGeom>
            <a:noFill/>
          </p:spPr>
          <p:txBody>
            <a:bodyPr wrap="square" rtlCol="0">
              <a:spAutoFit/>
            </a:bodyPr>
            <a:lstStyle/>
            <a:p>
              <a:pPr algn="ctr">
                <a:buClr>
                  <a:schemeClr val="bg1"/>
                </a:buClr>
              </a:pPr>
              <a:r>
                <a:rPr lang="fr-FR" sz="1200" dirty="0">
                  <a:solidFill>
                    <a:schemeClr val="bg1"/>
                  </a:solidFill>
                  <a:latin typeface="Arial" panose="020B0604020202020204" pitchFamily="34" charset="0"/>
                  <a:cs typeface="Arial" panose="020B0604020202020204" pitchFamily="34" charset="0"/>
                </a:rPr>
                <a:t>Ingénierie</a:t>
              </a:r>
            </a:p>
            <a:p>
              <a:pPr algn="ctr">
                <a:buClr>
                  <a:schemeClr val="bg1"/>
                </a:buClr>
              </a:pPr>
              <a:r>
                <a:rPr lang="fr-FR" sz="1200" dirty="0">
                  <a:solidFill>
                    <a:schemeClr val="bg1"/>
                  </a:solidFill>
                  <a:latin typeface="Arial" panose="020B0604020202020204" pitchFamily="34" charset="0"/>
                  <a:cs typeface="Arial" panose="020B0604020202020204" pitchFamily="34" charset="0"/>
                </a:rPr>
                <a:t>financière</a:t>
              </a:r>
            </a:p>
          </p:txBody>
        </p:sp>
        <p:sp>
          <p:nvSpPr>
            <p:cNvPr id="41" name="ZoneTexte 40">
              <a:extLst>
                <a:ext uri="{FF2B5EF4-FFF2-40B4-BE49-F238E27FC236}">
                  <a16:creationId xmlns:a16="http://schemas.microsoft.com/office/drawing/2014/main" id="{EBD0FE46-F54F-86FB-A953-106450EF9FC2}"/>
                </a:ext>
              </a:extLst>
            </p:cNvPr>
            <p:cNvSpPr txBox="1"/>
            <p:nvPr/>
          </p:nvSpPr>
          <p:spPr>
            <a:xfrm>
              <a:off x="9639886" y="5561689"/>
              <a:ext cx="1655429" cy="461665"/>
            </a:xfrm>
            <a:prstGeom prst="rect">
              <a:avLst/>
            </a:prstGeom>
            <a:noFill/>
          </p:spPr>
          <p:txBody>
            <a:bodyPr wrap="square" rtlCol="0">
              <a:spAutoFit/>
            </a:bodyPr>
            <a:lstStyle/>
            <a:p>
              <a:pPr algn="ctr">
                <a:buClr>
                  <a:schemeClr val="bg1"/>
                </a:buClr>
              </a:pPr>
              <a:r>
                <a:rPr lang="fr-FR" sz="1200" dirty="0">
                  <a:solidFill>
                    <a:schemeClr val="bg1"/>
                  </a:solidFill>
                  <a:latin typeface="Arial" panose="020B0604020202020204" pitchFamily="34" charset="0"/>
                  <a:cs typeface="Arial" panose="020B0604020202020204" pitchFamily="34" charset="0"/>
                </a:rPr>
                <a:t>Promotion de vos métiers</a:t>
              </a:r>
            </a:p>
          </p:txBody>
        </p:sp>
        <p:sp>
          <p:nvSpPr>
            <p:cNvPr id="42" name="ZoneTexte 41">
              <a:extLst>
                <a:ext uri="{FF2B5EF4-FFF2-40B4-BE49-F238E27FC236}">
                  <a16:creationId xmlns:a16="http://schemas.microsoft.com/office/drawing/2014/main" id="{39EDDD0C-E029-3A70-F77D-319A2F0DF8C5}"/>
                </a:ext>
              </a:extLst>
            </p:cNvPr>
            <p:cNvSpPr txBox="1"/>
            <p:nvPr/>
          </p:nvSpPr>
          <p:spPr>
            <a:xfrm>
              <a:off x="6634906" y="5582785"/>
              <a:ext cx="1655429" cy="461665"/>
            </a:xfrm>
            <a:prstGeom prst="rect">
              <a:avLst/>
            </a:prstGeom>
            <a:noFill/>
          </p:spPr>
          <p:txBody>
            <a:bodyPr wrap="square" rtlCol="0">
              <a:spAutoFit/>
            </a:bodyPr>
            <a:lstStyle/>
            <a:p>
              <a:pPr algn="ctr">
                <a:buClr>
                  <a:schemeClr val="bg1"/>
                </a:buClr>
              </a:pPr>
              <a:r>
                <a:rPr lang="fr-FR" sz="1200" dirty="0" err="1">
                  <a:solidFill>
                    <a:schemeClr val="bg1"/>
                  </a:solidFill>
                  <a:latin typeface="Arial" panose="020B0604020202020204" pitchFamily="34" charset="0"/>
                  <a:cs typeface="Arial" panose="020B0604020202020204" pitchFamily="34" charset="0"/>
                </a:rPr>
                <a:t>Sourcing</a:t>
              </a:r>
              <a:endParaRPr lang="fr-FR" sz="1200" dirty="0">
                <a:solidFill>
                  <a:schemeClr val="bg1"/>
                </a:solidFill>
                <a:latin typeface="Arial" panose="020B0604020202020204" pitchFamily="34" charset="0"/>
                <a:cs typeface="Arial" panose="020B0604020202020204" pitchFamily="34" charset="0"/>
              </a:endParaRPr>
            </a:p>
            <a:p>
              <a:pPr algn="ctr">
                <a:buClr>
                  <a:schemeClr val="bg1"/>
                </a:buClr>
              </a:pPr>
              <a:r>
                <a:rPr lang="fr-FR" sz="1200" dirty="0">
                  <a:solidFill>
                    <a:schemeClr val="bg1"/>
                  </a:solidFill>
                  <a:latin typeface="Arial" panose="020B0604020202020204" pitchFamily="34" charset="0"/>
                  <a:cs typeface="Arial" panose="020B0604020202020204" pitchFamily="34" charset="0"/>
                </a:rPr>
                <a:t>candidats</a:t>
              </a:r>
            </a:p>
          </p:txBody>
        </p:sp>
        <p:sp>
          <p:nvSpPr>
            <p:cNvPr id="43" name="ZoneTexte 42">
              <a:extLst>
                <a:ext uri="{FF2B5EF4-FFF2-40B4-BE49-F238E27FC236}">
                  <a16:creationId xmlns:a16="http://schemas.microsoft.com/office/drawing/2014/main" id="{796A3414-6B24-EECD-3A45-8D63E23631E5}"/>
                </a:ext>
              </a:extLst>
            </p:cNvPr>
            <p:cNvSpPr txBox="1"/>
            <p:nvPr/>
          </p:nvSpPr>
          <p:spPr>
            <a:xfrm>
              <a:off x="6002353" y="3002651"/>
              <a:ext cx="1655429" cy="830997"/>
            </a:xfrm>
            <a:prstGeom prst="rect">
              <a:avLst/>
            </a:prstGeom>
            <a:noFill/>
          </p:spPr>
          <p:txBody>
            <a:bodyPr wrap="square" rtlCol="0">
              <a:spAutoFit/>
            </a:bodyPr>
            <a:lstStyle/>
            <a:p>
              <a:pPr algn="ctr">
                <a:buClr>
                  <a:schemeClr val="bg1"/>
                </a:buClr>
              </a:pPr>
              <a:r>
                <a:rPr lang="fr-FR" sz="1200" dirty="0">
                  <a:solidFill>
                    <a:schemeClr val="bg1"/>
                  </a:solidFill>
                  <a:latin typeface="Arial" panose="020B0604020202020204" pitchFamily="34" charset="0"/>
                  <a:cs typeface="Arial" panose="020B0604020202020204" pitchFamily="34" charset="0"/>
                </a:rPr>
                <a:t>Élévation des compétences des futurs </a:t>
              </a:r>
            </a:p>
            <a:p>
              <a:pPr algn="ctr">
                <a:buClr>
                  <a:schemeClr val="bg1"/>
                </a:buClr>
              </a:pPr>
              <a:r>
                <a:rPr lang="fr-FR" sz="1200" dirty="0">
                  <a:solidFill>
                    <a:schemeClr val="bg1"/>
                  </a:solidFill>
                  <a:latin typeface="Arial" panose="020B0604020202020204" pitchFamily="34" charset="0"/>
                  <a:cs typeface="Arial" panose="020B0604020202020204" pitchFamily="34" charset="0"/>
                </a:rPr>
                <a:t>collaborateurs</a:t>
              </a:r>
            </a:p>
          </p:txBody>
        </p:sp>
      </p:grpSp>
      <p:sp>
        <p:nvSpPr>
          <p:cNvPr id="45" name="Rectangle 44">
            <a:extLst>
              <a:ext uri="{FF2B5EF4-FFF2-40B4-BE49-F238E27FC236}">
                <a16:creationId xmlns:a16="http://schemas.microsoft.com/office/drawing/2014/main" id="{7B304883-0629-F282-0B13-DAD300F79719}"/>
              </a:ext>
            </a:extLst>
          </p:cNvPr>
          <p:cNvSpPr/>
          <p:nvPr/>
        </p:nvSpPr>
        <p:spPr>
          <a:xfrm>
            <a:off x="342014" y="2072072"/>
            <a:ext cx="5067680" cy="2989054"/>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564E734C-3E80-42D6-B981-11998487A013}"/>
              </a:ext>
            </a:extLst>
          </p:cNvPr>
          <p:cNvSpPr txBox="1"/>
          <p:nvPr/>
        </p:nvSpPr>
        <p:spPr>
          <a:xfrm>
            <a:off x="356824" y="2273937"/>
            <a:ext cx="5067679" cy="2585323"/>
          </a:xfrm>
          <a:prstGeom prst="rect">
            <a:avLst/>
          </a:prstGeom>
          <a:noFill/>
        </p:spPr>
        <p:txBody>
          <a:bodyPr wrap="square">
            <a:spAutoFit/>
          </a:bodyPr>
          <a:lstStyle/>
          <a:p>
            <a:r>
              <a:rPr lang="fr-FR" dirty="0">
                <a:solidFill>
                  <a:schemeClr val="bg1"/>
                </a:solidFill>
                <a:latin typeface="Arial" panose="020B0604020202020204" pitchFamily="34" charset="0"/>
                <a:cs typeface="Arial" panose="020B0604020202020204" pitchFamily="34" charset="0"/>
              </a:rPr>
              <a:t>Accroissement volume d’affaires, internalisation, diversification, mise en œuvre mesures d’âge, développement des contrats en alternance, politique d’emploi des personnes handicapées...</a:t>
            </a:r>
          </a:p>
          <a:p>
            <a:endParaRPr lang="fr-FR" dirty="0">
              <a:solidFill>
                <a:schemeClr val="bg1"/>
              </a:solidFill>
              <a:latin typeface="Arial" panose="020B0604020202020204" pitchFamily="34" charset="0"/>
              <a:cs typeface="Arial" panose="020B0604020202020204" pitchFamily="34" charset="0"/>
            </a:endParaRPr>
          </a:p>
          <a:p>
            <a:r>
              <a:rPr lang="fr-FR" b="1" dirty="0">
                <a:solidFill>
                  <a:schemeClr val="bg1"/>
                </a:solidFill>
                <a:latin typeface="Arial" panose="020B0604020202020204" pitchFamily="34" charset="0"/>
                <a:cs typeface="Arial" panose="020B0604020202020204" pitchFamily="34" charset="0"/>
              </a:rPr>
              <a:t>Notre engagement 360° : </a:t>
            </a:r>
            <a:r>
              <a:rPr lang="fr-FR" dirty="0">
                <a:solidFill>
                  <a:schemeClr val="bg1"/>
                </a:solidFill>
                <a:latin typeface="Arial" panose="020B0604020202020204" pitchFamily="34" charset="0"/>
                <a:cs typeface="Arial" panose="020B0604020202020204" pitchFamily="34" charset="0"/>
              </a:rPr>
              <a:t>accompagner votre stratégie de recrutement et d’intégration de nouveaux collaborateurs.</a:t>
            </a:r>
          </a:p>
        </p:txBody>
      </p:sp>
    </p:spTree>
    <p:extLst>
      <p:ext uri="{BB962C8B-B14F-4D97-AF65-F5344CB8AC3E}">
        <p14:creationId xmlns:p14="http://schemas.microsoft.com/office/powerpoint/2010/main" val="2943023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Titre 3"/>
          <p:cNvSpPr txBox="1">
            <a:spLocks/>
          </p:cNvSpPr>
          <p:nvPr/>
        </p:nvSpPr>
        <p:spPr>
          <a:xfrm>
            <a:off x="692149" y="233716"/>
            <a:ext cx="11252857" cy="62324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CONTINUE</a:t>
            </a:r>
          </a:p>
          <a:p>
            <a:pPr>
              <a:defRPr/>
            </a:pPr>
            <a:r>
              <a:rPr lang="fr-FR" sz="2000" b="0" cap="none" dirty="0">
                <a:latin typeface="Arial" panose="020B0604020202020204" pitchFamily="34" charset="0"/>
                <a:cs typeface="Arial" panose="020B0604020202020204" pitchFamily="34" charset="0"/>
              </a:rPr>
              <a:t>Une offre de formation réinventée</a:t>
            </a:r>
          </a:p>
        </p:txBody>
      </p:sp>
      <p:sp>
        <p:nvSpPr>
          <p:cNvPr id="22" name="Rectangle 21">
            <a:extLst>
              <a:ext uri="{FF2B5EF4-FFF2-40B4-BE49-F238E27FC236}">
                <a16:creationId xmlns:a16="http://schemas.microsoft.com/office/drawing/2014/main" id="{B5534258-D789-87D1-8CB7-EB6814433592}"/>
              </a:ext>
            </a:extLst>
          </p:cNvPr>
          <p:cNvSpPr/>
          <p:nvPr/>
        </p:nvSpPr>
        <p:spPr>
          <a:xfrm>
            <a:off x="2136481" y="1902869"/>
            <a:ext cx="2518506" cy="4307520"/>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B115A049-E7CA-A1FC-E392-1E2F81A3AF7B}"/>
              </a:ext>
            </a:extLst>
          </p:cNvPr>
          <p:cNvSpPr/>
          <p:nvPr/>
        </p:nvSpPr>
        <p:spPr>
          <a:xfrm rot="10800000">
            <a:off x="4836746" y="1920974"/>
            <a:ext cx="2518505" cy="4294953"/>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6140A9E8-7A24-A0ED-FA68-EBB8873A49EF}"/>
              </a:ext>
            </a:extLst>
          </p:cNvPr>
          <p:cNvSpPr/>
          <p:nvPr/>
        </p:nvSpPr>
        <p:spPr>
          <a:xfrm>
            <a:off x="7537011" y="1911926"/>
            <a:ext cx="2507010" cy="4298463"/>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8E2E8"/>
              </a:solidFill>
            </a:endParaRPr>
          </a:p>
        </p:txBody>
      </p:sp>
      <p:pic>
        <p:nvPicPr>
          <p:cNvPr id="41" name="Image 40"/>
          <p:cNvPicPr>
            <a:picLocks noChangeAspect="1"/>
          </p:cNvPicPr>
          <p:nvPr/>
        </p:nvPicPr>
        <p:blipFill rotWithShape="1">
          <a:blip r:embed="rId2" cstate="print">
            <a:extLst>
              <a:ext uri="{28A0092B-C50C-407E-A947-70E740481C1C}">
                <a14:useLocalDpi xmlns:a14="http://schemas.microsoft.com/office/drawing/2010/main" val="0"/>
              </a:ext>
            </a:extLst>
          </a:blip>
          <a:srcRect l="21275" t="2642" b="2682"/>
          <a:stretch/>
        </p:blipFill>
        <p:spPr>
          <a:xfrm>
            <a:off x="2785813" y="1328470"/>
            <a:ext cx="1289282" cy="1294542"/>
          </a:xfrm>
          <a:prstGeom prst="ellipse">
            <a:avLst/>
          </a:prstGeom>
          <a:ln w="63500" cap="rnd">
            <a:noFill/>
          </a:ln>
          <a:effectLst/>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9789" t="1592" r="25065" b="-1592"/>
          <a:stretch/>
        </p:blipFill>
        <p:spPr>
          <a:xfrm>
            <a:off x="5451359" y="1331574"/>
            <a:ext cx="1289282" cy="1291438"/>
          </a:xfrm>
          <a:prstGeom prst="ellipse">
            <a:avLst/>
          </a:prstGeom>
          <a:ln w="63500" cap="rnd">
            <a:noFill/>
          </a:ln>
          <a:effectLst/>
        </p:spPr>
      </p:pic>
      <p:pic>
        <p:nvPicPr>
          <p:cNvPr id="57" name="Image 56"/>
          <p:cNvPicPr>
            <a:picLocks noChangeAspect="1"/>
          </p:cNvPicPr>
          <p:nvPr/>
        </p:nvPicPr>
        <p:blipFill rotWithShape="1">
          <a:blip r:embed="rId4" cstate="print">
            <a:extLst>
              <a:ext uri="{28A0092B-C50C-407E-A947-70E740481C1C}">
                <a14:useLocalDpi xmlns:a14="http://schemas.microsoft.com/office/drawing/2010/main" val="0"/>
              </a:ext>
            </a:extLst>
          </a:blip>
          <a:srcRect l="16217" r="-346"/>
          <a:stretch/>
        </p:blipFill>
        <p:spPr>
          <a:xfrm>
            <a:off x="8116907" y="1261068"/>
            <a:ext cx="1307881" cy="1301715"/>
          </a:xfrm>
          <a:prstGeom prst="ellipse">
            <a:avLst/>
          </a:prstGeom>
          <a:ln w="63500" cap="rnd">
            <a:noFill/>
          </a:ln>
          <a:effectLst/>
        </p:spPr>
      </p:pic>
      <p:sp>
        <p:nvSpPr>
          <p:cNvPr id="43" name="ZoneTexte 42"/>
          <p:cNvSpPr txBox="1"/>
          <p:nvPr/>
        </p:nvSpPr>
        <p:spPr>
          <a:xfrm>
            <a:off x="2147977" y="3555476"/>
            <a:ext cx="2518505" cy="1477328"/>
          </a:xfrm>
          <a:prstGeom prst="rect">
            <a:avLst/>
          </a:prstGeom>
          <a:noFill/>
        </p:spPr>
        <p:txBody>
          <a:bodyPr wrap="square" rtlCol="0">
            <a:spAutoFit/>
          </a:bodyPr>
          <a:lstStyle/>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Regroupant l’ensemble</a:t>
            </a:r>
          </a:p>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des formations dispensées</a:t>
            </a:r>
          </a:p>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en Inter-entreprises</a:t>
            </a:r>
          </a:p>
        </p:txBody>
      </p:sp>
      <p:sp>
        <p:nvSpPr>
          <p:cNvPr id="62" name="ZoneTexte 61"/>
          <p:cNvSpPr txBox="1"/>
          <p:nvPr/>
        </p:nvSpPr>
        <p:spPr>
          <a:xfrm>
            <a:off x="7525512" y="3551888"/>
            <a:ext cx="2495512" cy="1477328"/>
          </a:xfrm>
          <a:prstGeom prst="rect">
            <a:avLst/>
          </a:prstGeom>
          <a:noFill/>
        </p:spPr>
        <p:txBody>
          <a:bodyPr wrap="square" rtlCol="0">
            <a:spAutoFit/>
          </a:bodyPr>
          <a:lstStyle/>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Des formations spécialement</a:t>
            </a:r>
          </a:p>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conçues et adaptées aux besoins des entreprises.</a:t>
            </a:r>
          </a:p>
        </p:txBody>
      </p:sp>
      <p:sp>
        <p:nvSpPr>
          <p:cNvPr id="31" name="ZoneTexte 30"/>
          <p:cNvSpPr txBox="1"/>
          <p:nvPr/>
        </p:nvSpPr>
        <p:spPr>
          <a:xfrm>
            <a:off x="4848241" y="3551888"/>
            <a:ext cx="2484416" cy="1477328"/>
          </a:xfrm>
          <a:prstGeom prst="rect">
            <a:avLst/>
          </a:prstGeom>
          <a:noFill/>
        </p:spPr>
        <p:txBody>
          <a:bodyPr wrap="square" rtlCol="0">
            <a:spAutoFit/>
          </a:bodyPr>
          <a:lstStyle/>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Des formations ouvertes</a:t>
            </a:r>
          </a:p>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à distance combinant e-learning</a:t>
            </a:r>
          </a:p>
          <a:p>
            <a:pPr algn="ctr">
              <a:buClr>
                <a:srgbClr val="5B97B2"/>
              </a:buClr>
              <a:tabLst>
                <a:tab pos="180975" algn="l"/>
              </a:tabLst>
            </a:pPr>
            <a:r>
              <a:rPr lang="fr-FR" dirty="0">
                <a:solidFill>
                  <a:schemeClr val="bg1"/>
                </a:solidFill>
                <a:latin typeface="Arial" panose="020B0604020202020204" pitchFamily="34" charset="0"/>
                <a:cs typeface="Arial" panose="020B0604020202020204" pitchFamily="34" charset="0"/>
              </a:rPr>
              <a:t>et classe virtuelle.</a:t>
            </a:r>
          </a:p>
        </p:txBody>
      </p:sp>
      <p:sp>
        <p:nvSpPr>
          <p:cNvPr id="40" name="ZoneTexte 39">
            <a:extLst>
              <a:ext uri="{FF2B5EF4-FFF2-40B4-BE49-F238E27FC236}">
                <a16:creationId xmlns:a16="http://schemas.microsoft.com/office/drawing/2014/main" id="{FA3C5B39-B95C-5347-96B1-353943353C60}"/>
              </a:ext>
            </a:extLst>
          </p:cNvPr>
          <p:cNvSpPr txBox="1"/>
          <p:nvPr/>
        </p:nvSpPr>
        <p:spPr>
          <a:xfrm>
            <a:off x="2147978" y="2778001"/>
            <a:ext cx="2507009" cy="369332"/>
          </a:xfrm>
          <a:prstGeom prst="rect">
            <a:avLst/>
          </a:prstGeom>
          <a:noFill/>
        </p:spPr>
        <p:txBody>
          <a:bodyPr wrap="square">
            <a:spAutoFit/>
          </a:bodyPr>
          <a:lstStyle/>
          <a:p>
            <a:pPr algn="ctr"/>
            <a:r>
              <a:rPr lang="fr-FR" b="1" cap="all" dirty="0">
                <a:solidFill>
                  <a:schemeClr val="bg1"/>
                </a:solidFill>
                <a:latin typeface="Arial" panose="020B0604020202020204" pitchFamily="34" charset="0"/>
                <a:cs typeface="Arial" panose="020B0604020202020204" pitchFamily="34" charset="0"/>
              </a:rPr>
              <a:t>Les Essentiels </a:t>
            </a:r>
          </a:p>
        </p:txBody>
      </p:sp>
      <p:sp>
        <p:nvSpPr>
          <p:cNvPr id="44" name="ZoneTexte 43">
            <a:extLst>
              <a:ext uri="{FF2B5EF4-FFF2-40B4-BE49-F238E27FC236}">
                <a16:creationId xmlns:a16="http://schemas.microsoft.com/office/drawing/2014/main" id="{B921B110-8B2D-AAAF-154F-76BCF08F33E6}"/>
              </a:ext>
            </a:extLst>
          </p:cNvPr>
          <p:cNvSpPr txBox="1"/>
          <p:nvPr/>
        </p:nvSpPr>
        <p:spPr>
          <a:xfrm>
            <a:off x="4836746" y="2775692"/>
            <a:ext cx="2518506" cy="646331"/>
          </a:xfrm>
          <a:prstGeom prst="rect">
            <a:avLst/>
          </a:prstGeom>
          <a:noFill/>
        </p:spPr>
        <p:txBody>
          <a:bodyPr wrap="square">
            <a:spAutoFit/>
          </a:bodyPr>
          <a:lstStyle/>
          <a:p>
            <a:pPr algn="ctr"/>
            <a:r>
              <a:rPr lang="fr-FR" b="1" cap="all" dirty="0">
                <a:solidFill>
                  <a:schemeClr val="bg1"/>
                </a:solidFill>
                <a:latin typeface="Arial" panose="020B0604020202020204" pitchFamily="34" charset="0"/>
                <a:cs typeface="Arial" panose="020B0604020202020204" pitchFamily="34" charset="0"/>
              </a:rPr>
              <a:t>FORMATIONS A DISTANCE</a:t>
            </a:r>
          </a:p>
        </p:txBody>
      </p:sp>
      <p:sp>
        <p:nvSpPr>
          <p:cNvPr id="45" name="ZoneTexte 44">
            <a:extLst>
              <a:ext uri="{FF2B5EF4-FFF2-40B4-BE49-F238E27FC236}">
                <a16:creationId xmlns:a16="http://schemas.microsoft.com/office/drawing/2014/main" id="{3E4787D2-2022-4A9E-567A-83F2E5E1EFA7}"/>
              </a:ext>
            </a:extLst>
          </p:cNvPr>
          <p:cNvSpPr txBox="1"/>
          <p:nvPr/>
        </p:nvSpPr>
        <p:spPr>
          <a:xfrm>
            <a:off x="7537009" y="2751401"/>
            <a:ext cx="2507010" cy="646331"/>
          </a:xfrm>
          <a:prstGeom prst="rect">
            <a:avLst/>
          </a:prstGeom>
          <a:noFill/>
        </p:spPr>
        <p:txBody>
          <a:bodyPr wrap="square">
            <a:spAutoFit/>
          </a:bodyPr>
          <a:lstStyle/>
          <a:p>
            <a:pPr algn="ctr"/>
            <a:r>
              <a:rPr lang="fr-FR" b="1" cap="all" dirty="0">
                <a:solidFill>
                  <a:schemeClr val="bg1"/>
                </a:solidFill>
                <a:latin typeface="Arial" panose="020B0604020202020204" pitchFamily="34" charset="0"/>
                <a:cs typeface="Arial" panose="020B0604020202020204" pitchFamily="34" charset="0"/>
              </a:rPr>
              <a:t>Les </a:t>
            </a:r>
          </a:p>
          <a:p>
            <a:pPr algn="ctr"/>
            <a:r>
              <a:rPr lang="fr-FR" b="1" cap="all" dirty="0">
                <a:solidFill>
                  <a:schemeClr val="bg1"/>
                </a:solidFill>
                <a:latin typeface="Arial" panose="020B0604020202020204" pitchFamily="34" charset="0"/>
                <a:cs typeface="Arial" panose="020B0604020202020204" pitchFamily="34" charset="0"/>
              </a:rPr>
              <a:t>« SUR-MESURE » </a:t>
            </a:r>
          </a:p>
        </p:txBody>
      </p:sp>
    </p:spTree>
    <p:extLst>
      <p:ext uri="{BB962C8B-B14F-4D97-AF65-F5344CB8AC3E}">
        <p14:creationId xmlns:p14="http://schemas.microsoft.com/office/powerpoint/2010/main" val="211461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2800"/>
            <a:ext cx="12206764" cy="6437160"/>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206764"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PRESTATIONS : CONSEIL ET PERFORMANCE</a:t>
            </a:r>
          </a:p>
        </p:txBody>
      </p:sp>
    </p:spTree>
    <p:extLst>
      <p:ext uri="{BB962C8B-B14F-4D97-AF65-F5344CB8AC3E}">
        <p14:creationId xmlns:p14="http://schemas.microsoft.com/office/powerpoint/2010/main" val="336826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2544792" y="2478140"/>
            <a:ext cx="3551208" cy="3754957"/>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2554964" y="2647851"/>
            <a:ext cx="3551208" cy="3139321"/>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LES DIAGNOSTICS</a:t>
            </a:r>
          </a:p>
          <a:p>
            <a:pPr algn="ctr"/>
            <a:endParaRPr lang="fr-FR" sz="1400" b="1" dirty="0">
              <a:solidFill>
                <a:schemeClr val="bg1"/>
              </a:solidFill>
              <a:latin typeface="Arial" panose="020B0604020202020204" pitchFamily="34" charset="0"/>
              <a:cs typeface="Arial" panose="020B0604020202020204" pitchFamily="34" charset="0"/>
            </a:endParaRPr>
          </a:p>
          <a:p>
            <a:pPr algn="ctr">
              <a:buClr>
                <a:schemeClr val="bg1"/>
              </a:buClr>
            </a:pPr>
            <a:r>
              <a:rPr lang="fr-FR" sz="1400" dirty="0">
                <a:solidFill>
                  <a:schemeClr val="bg1"/>
                </a:solidFill>
                <a:latin typeface="Arial" panose="020B0604020202020204" pitchFamily="34" charset="0"/>
                <a:cs typeface="Arial" panose="020B0604020202020204" pitchFamily="34" charset="0"/>
              </a:rPr>
              <a:t>Industriel</a:t>
            </a:r>
          </a:p>
          <a:p>
            <a:pPr algn="ctr">
              <a:buClr>
                <a:schemeClr val="bg1"/>
              </a:buClr>
            </a:pPr>
            <a:r>
              <a:rPr lang="fr-FR" sz="1400" dirty="0">
                <a:solidFill>
                  <a:schemeClr val="bg1"/>
                </a:solidFill>
                <a:latin typeface="Arial" panose="020B0604020202020204" pitchFamily="34" charset="0"/>
                <a:cs typeface="Arial" panose="020B0604020202020204" pitchFamily="34" charset="0"/>
              </a:rPr>
              <a:t>Qualité</a:t>
            </a:r>
          </a:p>
          <a:p>
            <a:pPr algn="ctr">
              <a:buClr>
                <a:schemeClr val="bg1"/>
              </a:buClr>
            </a:pPr>
            <a:r>
              <a:rPr lang="fr-FR" sz="1400" dirty="0">
                <a:solidFill>
                  <a:schemeClr val="bg1"/>
                </a:solidFill>
                <a:latin typeface="Arial" panose="020B0604020202020204" pitchFamily="34" charset="0"/>
                <a:cs typeface="Arial" panose="020B0604020202020204" pitchFamily="34" charset="0"/>
              </a:rPr>
              <a:t>HSE,</a:t>
            </a:r>
          </a:p>
          <a:p>
            <a:pPr algn="ctr">
              <a:buClr>
                <a:schemeClr val="bg1"/>
              </a:buClr>
            </a:pPr>
            <a:r>
              <a:rPr lang="fr-FR" sz="1400" dirty="0">
                <a:solidFill>
                  <a:schemeClr val="bg1"/>
                </a:solidFill>
                <a:latin typeface="Arial" panose="020B0604020202020204" pitchFamily="34" charset="0"/>
                <a:cs typeface="Arial" panose="020B0604020202020204" pitchFamily="34" charset="0"/>
              </a:rPr>
              <a:t>Lean Management</a:t>
            </a:r>
          </a:p>
          <a:p>
            <a:pPr algn="ctr">
              <a:buClr>
                <a:schemeClr val="bg1"/>
              </a:buClr>
            </a:pPr>
            <a:r>
              <a:rPr lang="fr-FR" sz="1400" dirty="0">
                <a:solidFill>
                  <a:schemeClr val="bg1"/>
                </a:solidFill>
                <a:latin typeface="Arial" panose="020B0604020202020204" pitchFamily="34" charset="0"/>
                <a:cs typeface="Arial" panose="020B0604020202020204" pitchFamily="34" charset="0"/>
              </a:rPr>
              <a:t>RH/GPEC,</a:t>
            </a:r>
          </a:p>
          <a:p>
            <a:pPr algn="ctr">
              <a:buClr>
                <a:schemeClr val="bg1"/>
              </a:buClr>
            </a:pPr>
            <a:r>
              <a:rPr lang="fr-FR" sz="1400" dirty="0">
                <a:solidFill>
                  <a:schemeClr val="bg1"/>
                </a:solidFill>
                <a:latin typeface="Arial" panose="020B0604020202020204" pitchFamily="34" charset="0"/>
                <a:cs typeface="Arial" panose="020B0604020202020204" pitchFamily="34" charset="0"/>
              </a:rPr>
              <a:t>Management</a:t>
            </a:r>
          </a:p>
          <a:p>
            <a:pPr algn="ctr">
              <a:buClr>
                <a:schemeClr val="bg1"/>
              </a:buClr>
            </a:pPr>
            <a:r>
              <a:rPr lang="fr-FR" sz="1400" dirty="0">
                <a:solidFill>
                  <a:schemeClr val="bg1"/>
                </a:solidFill>
                <a:latin typeface="Arial" panose="020B0604020202020204" pitchFamily="34" charset="0"/>
                <a:cs typeface="Arial" panose="020B0604020202020204" pitchFamily="34" charset="0"/>
              </a:rPr>
              <a:t>Marketing</a:t>
            </a:r>
          </a:p>
          <a:p>
            <a:pPr algn="ctr">
              <a:buClr>
                <a:schemeClr val="bg1"/>
              </a:buClr>
            </a:pPr>
            <a:r>
              <a:rPr lang="fr-FR" sz="1400" dirty="0">
                <a:solidFill>
                  <a:schemeClr val="bg1"/>
                </a:solidFill>
                <a:latin typeface="Arial" panose="020B0604020202020204" pitchFamily="34" charset="0"/>
                <a:cs typeface="Arial" panose="020B0604020202020204" pitchFamily="34" charset="0"/>
              </a:rPr>
              <a:t>Commercial</a:t>
            </a:r>
          </a:p>
          <a:p>
            <a:pPr algn="ctr">
              <a:buClr>
                <a:schemeClr val="bg1"/>
              </a:buClr>
            </a:pPr>
            <a:r>
              <a:rPr lang="fr-FR" sz="1400" dirty="0">
                <a:solidFill>
                  <a:schemeClr val="bg1"/>
                </a:solidFill>
                <a:latin typeface="Arial" panose="020B0604020202020204" pitchFamily="34" charset="0"/>
                <a:cs typeface="Arial" panose="020B0604020202020204" pitchFamily="34" charset="0"/>
              </a:rPr>
              <a:t>Achats</a:t>
            </a:r>
          </a:p>
          <a:p>
            <a:pPr algn="ctr">
              <a:buClr>
                <a:schemeClr val="bg1"/>
              </a:buClr>
            </a:pPr>
            <a:r>
              <a:rPr lang="fr-FR" sz="1400" dirty="0">
                <a:solidFill>
                  <a:schemeClr val="bg1"/>
                </a:solidFill>
                <a:latin typeface="Arial" panose="020B0604020202020204" pitchFamily="34" charset="0"/>
                <a:cs typeface="Arial" panose="020B0604020202020204" pitchFamily="34" charset="0"/>
              </a:rPr>
              <a:t>Cybersécurité</a:t>
            </a:r>
          </a:p>
          <a:p>
            <a:pPr algn="ctr">
              <a:buClr>
                <a:schemeClr val="bg1"/>
              </a:buClr>
            </a:pPr>
            <a:r>
              <a:rPr lang="fr-FR" sz="1400" dirty="0">
                <a:solidFill>
                  <a:schemeClr val="bg1"/>
                </a:solidFill>
                <a:latin typeface="Arial" panose="020B0604020202020204" pitchFamily="34" charset="0"/>
                <a:cs typeface="Arial" panose="020B0604020202020204" pitchFamily="34" charset="0"/>
              </a:rPr>
              <a:t>Logistique</a:t>
            </a:r>
          </a:p>
          <a:p>
            <a:pPr algn="ctr">
              <a:buClr>
                <a:schemeClr val="bg1"/>
              </a:buClr>
            </a:pPr>
            <a:r>
              <a:rPr lang="fr-FR" sz="1400" dirty="0">
                <a:solidFill>
                  <a:schemeClr val="bg1"/>
                </a:solidFill>
                <a:latin typeface="Arial" panose="020B0604020202020204" pitchFamily="34" charset="0"/>
                <a:cs typeface="Arial" panose="020B0604020202020204" pitchFamily="34" charset="0"/>
              </a:rPr>
              <a:t>Maturité Digitale…</a:t>
            </a:r>
            <a:endParaRPr lang="fr-FR" sz="1600" dirty="0">
              <a:solidFill>
                <a:schemeClr val="bg1"/>
              </a:solidFill>
              <a:latin typeface="Arial" panose="020B0604020202020204" pitchFamily="34" charset="0"/>
              <a:cs typeface="Arial" panose="020B0604020202020204" pitchFamily="34" charset="0"/>
            </a:endParaRPr>
          </a:p>
        </p:txBody>
      </p:sp>
      <p:grpSp>
        <p:nvGrpSpPr>
          <p:cNvPr id="29" name="Groupe 28"/>
          <p:cNvGrpSpPr/>
          <p:nvPr/>
        </p:nvGrpSpPr>
        <p:grpSpPr>
          <a:xfrm>
            <a:off x="6318577" y="2478140"/>
            <a:ext cx="3550042" cy="3754957"/>
            <a:chOff x="4502838" y="2348879"/>
            <a:chExt cx="3996770" cy="2889005"/>
          </a:xfrm>
          <a:solidFill>
            <a:srgbClr val="F17C0E"/>
          </a:solidFill>
        </p:grpSpPr>
        <p:sp>
          <p:nvSpPr>
            <p:cNvPr id="31" name="Rectangle 30"/>
            <p:cNvSpPr/>
            <p:nvPr/>
          </p:nvSpPr>
          <p:spPr>
            <a:xfrm>
              <a:off x="4502838" y="2348879"/>
              <a:ext cx="3973867" cy="2889005"/>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4525202" y="2479452"/>
              <a:ext cx="3974406" cy="2622543"/>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LES ACCOMPAGNEMENTS</a:t>
              </a:r>
            </a:p>
            <a:p>
              <a:pPr algn="ctr"/>
              <a:endParaRPr lang="fr-FR" sz="1400" b="1" dirty="0">
                <a:solidFill>
                  <a:schemeClr val="bg1"/>
                </a:solidFill>
                <a:latin typeface="Arial" panose="020B0604020202020204" pitchFamily="34" charset="0"/>
                <a:cs typeface="Arial" panose="020B0604020202020204" pitchFamily="34" charset="0"/>
              </a:endParaRP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Optimisation de la production</a:t>
              </a:r>
            </a:p>
            <a:p>
              <a:pPr algn="ctr">
                <a:buClr>
                  <a:schemeClr val="bg1"/>
                </a:buClr>
              </a:pPr>
              <a:r>
                <a:rPr lang="fr-FR" sz="1400" b="1" dirty="0">
                  <a:solidFill>
                    <a:schemeClr val="bg1"/>
                  </a:solidFill>
                  <a:latin typeface="Arial" panose="020B0604020202020204" pitchFamily="34" charset="0"/>
                  <a:cs typeface="Arial" panose="020B0604020202020204" pitchFamily="34" charset="0"/>
                </a:rPr>
                <a:t>et des process</a:t>
              </a: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Mise en place d’une GPEC</a:t>
              </a: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Mise en œuvre</a:t>
              </a:r>
            </a:p>
            <a:p>
              <a:pPr algn="ctr"/>
              <a:r>
                <a:rPr lang="fr-FR" sz="1400" b="1" dirty="0">
                  <a:solidFill>
                    <a:schemeClr val="bg1"/>
                  </a:solidFill>
                  <a:latin typeface="Arial" panose="020B0604020202020204" pitchFamily="34" charset="0"/>
                  <a:cs typeface="Arial" panose="020B0604020202020204" pitchFamily="34" charset="0"/>
                </a:rPr>
                <a:t>des systèmes de management</a:t>
              </a:r>
            </a:p>
            <a:p>
              <a:pPr algn="ctr"/>
              <a:r>
                <a:rPr lang="fr-FR" sz="1400" dirty="0">
                  <a:solidFill>
                    <a:schemeClr val="bg1"/>
                  </a:solidFill>
                  <a:latin typeface="Arial" panose="020B0604020202020204" pitchFamily="34" charset="0"/>
                  <a:cs typeface="Arial" panose="020B0604020202020204" pitchFamily="34" charset="0"/>
                </a:rPr>
                <a:t>Qualité Sécurité Environnement</a:t>
              </a: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Mise en œuvre</a:t>
              </a:r>
            </a:p>
            <a:p>
              <a:pPr algn="ctr"/>
              <a:r>
                <a:rPr lang="fr-FR" sz="1400" b="1" dirty="0">
                  <a:solidFill>
                    <a:schemeClr val="bg1"/>
                  </a:solidFill>
                  <a:latin typeface="Arial" panose="020B0604020202020204" pitchFamily="34" charset="0"/>
                  <a:cs typeface="Arial" panose="020B0604020202020204" pitchFamily="34" charset="0"/>
                </a:rPr>
                <a:t>de chantiers d’amélioration continue</a:t>
              </a:r>
            </a:p>
            <a:p>
              <a:pPr algn="ctr"/>
              <a:r>
                <a:rPr lang="fr-FR" sz="1400" dirty="0">
                  <a:solidFill>
                    <a:schemeClr val="bg1"/>
                  </a:solidFill>
                  <a:latin typeface="Arial" panose="020B0604020202020204" pitchFamily="34" charset="0"/>
                  <a:cs typeface="Arial" panose="020B0604020202020204" pitchFamily="34" charset="0"/>
                </a:rPr>
                <a:t>(5S, TPM, SMD, Kanban)</a:t>
              </a: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Marketing Digital</a:t>
              </a: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Commercial</a:t>
              </a:r>
            </a:p>
            <a:p>
              <a:pPr marL="173038" indent="-173038" algn="ctr">
                <a:spcBef>
                  <a:spcPts val="300"/>
                </a:spcBef>
                <a:buClr>
                  <a:schemeClr val="bg1"/>
                </a:buClr>
                <a:buFont typeface="Wingdings 2" panose="05020102010507070707" pitchFamily="18" charset="2"/>
                <a:buChar char=""/>
              </a:pPr>
              <a:r>
                <a:rPr lang="fr-FR" sz="1400" b="1" dirty="0">
                  <a:solidFill>
                    <a:schemeClr val="bg1"/>
                  </a:solidFill>
                  <a:latin typeface="Arial" panose="020B0604020202020204" pitchFamily="34" charset="0"/>
                  <a:cs typeface="Arial" panose="020B0604020202020204" pitchFamily="34" charset="0"/>
                </a:rPr>
                <a:t>Logistique</a:t>
              </a:r>
              <a:endParaRPr lang="fr-FR" sz="1200" b="1" dirty="0">
                <a:solidFill>
                  <a:schemeClr val="bg1"/>
                </a:solidFill>
                <a:latin typeface="Arial" panose="020B0604020202020204" pitchFamily="34" charset="0"/>
                <a:cs typeface="Arial" panose="020B0604020202020204" pitchFamily="34" charset="0"/>
              </a:endParaRPr>
            </a:p>
          </p:txBody>
        </p:sp>
      </p:grpSp>
      <p:sp>
        <p:nvSpPr>
          <p:cNvPr id="33" name="Titre 3"/>
          <p:cNvSpPr txBox="1">
            <a:spLocks/>
          </p:cNvSpPr>
          <p:nvPr/>
        </p:nvSpPr>
        <p:spPr>
          <a:xfrm>
            <a:off x="692149" y="3735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LES PRESTATIONS</a:t>
            </a:r>
          </a:p>
        </p:txBody>
      </p:sp>
      <p:grpSp>
        <p:nvGrpSpPr>
          <p:cNvPr id="2" name="Groupe 1">
            <a:extLst>
              <a:ext uri="{FF2B5EF4-FFF2-40B4-BE49-F238E27FC236}">
                <a16:creationId xmlns:a16="http://schemas.microsoft.com/office/drawing/2014/main" id="{E84AF6D2-5BB8-3C8D-FB8F-26CE2D17D43F}"/>
              </a:ext>
            </a:extLst>
          </p:cNvPr>
          <p:cNvGrpSpPr/>
          <p:nvPr/>
        </p:nvGrpSpPr>
        <p:grpSpPr>
          <a:xfrm>
            <a:off x="2544792" y="1316955"/>
            <a:ext cx="7323827" cy="929212"/>
            <a:chOff x="987604" y="2084407"/>
            <a:chExt cx="7026006" cy="929212"/>
          </a:xfrm>
          <a:solidFill>
            <a:schemeClr val="accent1">
              <a:lumMod val="60000"/>
              <a:lumOff val="40000"/>
            </a:schemeClr>
          </a:solidFill>
        </p:grpSpPr>
        <p:grpSp>
          <p:nvGrpSpPr>
            <p:cNvPr id="3" name="Groupe 2">
              <a:extLst>
                <a:ext uri="{FF2B5EF4-FFF2-40B4-BE49-F238E27FC236}">
                  <a16:creationId xmlns:a16="http://schemas.microsoft.com/office/drawing/2014/main" id="{9B9C9093-0990-CD79-0B27-01C6758A0A09}"/>
                </a:ext>
              </a:extLst>
            </p:cNvPr>
            <p:cNvGrpSpPr/>
            <p:nvPr/>
          </p:nvGrpSpPr>
          <p:grpSpPr>
            <a:xfrm>
              <a:off x="987604" y="2084407"/>
              <a:ext cx="7026006" cy="929212"/>
              <a:chOff x="987604" y="2084407"/>
              <a:chExt cx="7026006" cy="929212"/>
            </a:xfrm>
            <a:grpFill/>
          </p:grpSpPr>
          <p:sp>
            <p:nvSpPr>
              <p:cNvPr id="5" name="Rectangle 4">
                <a:extLst>
                  <a:ext uri="{FF2B5EF4-FFF2-40B4-BE49-F238E27FC236}">
                    <a16:creationId xmlns:a16="http://schemas.microsoft.com/office/drawing/2014/main" id="{058BA9E8-9B16-779D-6202-3A8191CB613F}"/>
                  </a:ext>
                </a:extLst>
              </p:cNvPr>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riangle isocèle 5">
                <a:extLst>
                  <a:ext uri="{FF2B5EF4-FFF2-40B4-BE49-F238E27FC236}">
                    <a16:creationId xmlns:a16="http://schemas.microsoft.com/office/drawing/2014/main" id="{30ADADFB-0326-E444-E2F7-4292B8C602F5}"/>
                  </a:ext>
                </a:extLst>
              </p:cNvPr>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 name="ZoneTexte 3">
              <a:extLst>
                <a:ext uri="{FF2B5EF4-FFF2-40B4-BE49-F238E27FC236}">
                  <a16:creationId xmlns:a16="http://schemas.microsoft.com/office/drawing/2014/main" id="{F5BBA828-4697-9F64-7220-0635E2E8F1D1}"/>
                </a:ext>
              </a:extLst>
            </p:cNvPr>
            <p:cNvSpPr txBox="1"/>
            <p:nvPr/>
          </p:nvSpPr>
          <p:spPr>
            <a:xfrm>
              <a:off x="987604" y="2169953"/>
              <a:ext cx="7026006" cy="461665"/>
            </a:xfrm>
            <a:prstGeom prst="rect">
              <a:avLst/>
            </a:prstGeom>
            <a:grpFill/>
          </p:spPr>
          <p:txBody>
            <a:bodyPr wrap="square" rtlCol="0">
              <a:spAutoFit/>
            </a:bodyPr>
            <a:lstStyle/>
            <a:p>
              <a:pPr algn="ctr"/>
              <a:r>
                <a:rPr lang="fr-FR" sz="2400" b="1" dirty="0">
                  <a:solidFill>
                    <a:schemeClr val="bg1"/>
                  </a:solidFill>
                  <a:latin typeface="Arial" panose="020B0604020202020204" pitchFamily="34" charset="0"/>
                  <a:cs typeface="Arial" panose="020B0604020202020204" pitchFamily="34" charset="0"/>
                </a:rPr>
                <a:t>Les outils d’aide à la décision</a:t>
              </a:r>
            </a:p>
          </p:txBody>
        </p:sp>
      </p:grpSp>
    </p:spTree>
    <p:extLst>
      <p:ext uri="{BB962C8B-B14F-4D97-AF65-F5344CB8AC3E}">
        <p14:creationId xmlns:p14="http://schemas.microsoft.com/office/powerpoint/2010/main" val="226210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Titre 3"/>
          <p:cNvSpPr txBox="1">
            <a:spLocks/>
          </p:cNvSpPr>
          <p:nvPr/>
        </p:nvSpPr>
        <p:spPr>
          <a:xfrm>
            <a:off x="692149" y="3735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EVOLUTION PROFESSIONNELLE</a:t>
            </a:r>
          </a:p>
        </p:txBody>
      </p:sp>
      <p:grpSp>
        <p:nvGrpSpPr>
          <p:cNvPr id="25" name="Groupe 24"/>
          <p:cNvGrpSpPr/>
          <p:nvPr/>
        </p:nvGrpSpPr>
        <p:grpSpPr>
          <a:xfrm>
            <a:off x="1261696" y="1516488"/>
            <a:ext cx="2989164" cy="1116485"/>
            <a:chOff x="692353" y="2612043"/>
            <a:chExt cx="2989164" cy="1116485"/>
          </a:xfrm>
          <a:solidFill>
            <a:schemeClr val="accent1">
              <a:lumMod val="60000"/>
              <a:lumOff val="40000"/>
            </a:schemeClr>
          </a:solidFill>
        </p:grpSpPr>
        <p:grpSp>
          <p:nvGrpSpPr>
            <p:cNvPr id="26" name="Groupe 25"/>
            <p:cNvGrpSpPr/>
            <p:nvPr/>
          </p:nvGrpSpPr>
          <p:grpSpPr>
            <a:xfrm>
              <a:off x="692353" y="2612043"/>
              <a:ext cx="2989164" cy="1116485"/>
              <a:chOff x="692353" y="2612043"/>
              <a:chExt cx="2989164" cy="1116485"/>
            </a:xfrm>
            <a:grpFill/>
          </p:grpSpPr>
          <p:sp>
            <p:nvSpPr>
              <p:cNvPr id="35" name="Rectangle 34"/>
              <p:cNvSpPr>
                <a:spLocks noChangeAspect="1"/>
              </p:cNvSpPr>
              <p:nvPr/>
            </p:nvSpPr>
            <p:spPr>
              <a:xfrm>
                <a:off x="692353" y="2612043"/>
                <a:ext cx="2989164" cy="9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riangle isocèle 35"/>
              <p:cNvSpPr>
                <a:spLocks noChangeAspect="1"/>
              </p:cNvSpPr>
              <p:nvPr/>
            </p:nvSpPr>
            <p:spPr>
              <a:xfrm rot="10800000">
                <a:off x="1996503" y="3548528"/>
                <a:ext cx="340618" cy="180000"/>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p:cNvSpPr txBox="1"/>
            <p:nvPr/>
          </p:nvSpPr>
          <p:spPr>
            <a:xfrm>
              <a:off x="1010972" y="2756878"/>
              <a:ext cx="2351926" cy="646331"/>
            </a:xfrm>
            <a:prstGeom prst="rect">
              <a:avLst/>
            </a:prstGeom>
            <a:grpFill/>
          </p:spPr>
          <p:txBody>
            <a:bodyPr wrap="none" rtlCol="0">
              <a:spAutoFit/>
            </a:bodyPr>
            <a:lstStyle/>
            <a:p>
              <a:pPr algn="ctr"/>
              <a:r>
                <a:rPr lang="fr-FR" b="1" dirty="0">
                  <a:solidFill>
                    <a:schemeClr val="bg1"/>
                  </a:solidFill>
                  <a:latin typeface="Arial" panose="020B0604020202020204" pitchFamily="34" charset="0"/>
                  <a:cs typeface="Arial" panose="020B0604020202020204" pitchFamily="34" charset="0"/>
                </a:rPr>
                <a:t>BILAN</a:t>
              </a:r>
            </a:p>
            <a:p>
              <a:pPr algn="ctr"/>
              <a:r>
                <a:rPr lang="fr-FR" b="1" dirty="0">
                  <a:solidFill>
                    <a:schemeClr val="bg1"/>
                  </a:solidFill>
                  <a:latin typeface="Arial" panose="020B0604020202020204" pitchFamily="34" charset="0"/>
                  <a:cs typeface="Arial" panose="020B0604020202020204" pitchFamily="34" charset="0"/>
                </a:rPr>
                <a:t>DE COMPÉTENCES</a:t>
              </a:r>
            </a:p>
          </p:txBody>
        </p:sp>
      </p:grpSp>
      <p:grpSp>
        <p:nvGrpSpPr>
          <p:cNvPr id="38" name="Groupe 37"/>
          <p:cNvGrpSpPr/>
          <p:nvPr/>
        </p:nvGrpSpPr>
        <p:grpSpPr>
          <a:xfrm>
            <a:off x="8121635" y="1516488"/>
            <a:ext cx="2989164" cy="1116485"/>
            <a:chOff x="5211017" y="2612043"/>
            <a:chExt cx="2989164" cy="1116485"/>
          </a:xfrm>
          <a:solidFill>
            <a:srgbClr val="FFBC3A"/>
          </a:solidFill>
        </p:grpSpPr>
        <p:grpSp>
          <p:nvGrpSpPr>
            <p:cNvPr id="39" name="Groupe 38"/>
            <p:cNvGrpSpPr/>
            <p:nvPr/>
          </p:nvGrpSpPr>
          <p:grpSpPr>
            <a:xfrm>
              <a:off x="5211017" y="2612043"/>
              <a:ext cx="2989164" cy="1116485"/>
              <a:chOff x="692353" y="2612043"/>
              <a:chExt cx="2989164" cy="1116485"/>
            </a:xfrm>
            <a:grpFill/>
          </p:grpSpPr>
          <p:sp>
            <p:nvSpPr>
              <p:cNvPr id="41" name="Rectangle 40"/>
              <p:cNvSpPr>
                <a:spLocks noChangeAspect="1"/>
              </p:cNvSpPr>
              <p:nvPr/>
            </p:nvSpPr>
            <p:spPr>
              <a:xfrm>
                <a:off x="692353" y="2612043"/>
                <a:ext cx="2989164" cy="9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riangle isocèle 41"/>
              <p:cNvSpPr>
                <a:spLocks noChangeAspect="1"/>
              </p:cNvSpPr>
              <p:nvPr/>
            </p:nvSpPr>
            <p:spPr>
              <a:xfrm rot="10800000">
                <a:off x="1996503" y="3548528"/>
                <a:ext cx="340618" cy="180000"/>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ZoneTexte 39"/>
            <p:cNvSpPr txBox="1"/>
            <p:nvPr/>
          </p:nvSpPr>
          <p:spPr>
            <a:xfrm>
              <a:off x="5728437" y="2761127"/>
              <a:ext cx="1954381" cy="646331"/>
            </a:xfrm>
            <a:prstGeom prst="rect">
              <a:avLst/>
            </a:prstGeom>
            <a:grpFill/>
          </p:spPr>
          <p:txBody>
            <a:bodyPr wrap="none" rtlCol="0">
              <a:spAutoFit/>
            </a:bodyPr>
            <a:lstStyle/>
            <a:p>
              <a:pPr algn="ctr"/>
              <a:r>
                <a:rPr lang="fr-FR" b="1" dirty="0">
                  <a:solidFill>
                    <a:schemeClr val="bg1"/>
                  </a:solidFill>
                  <a:latin typeface="Arial" panose="020B0604020202020204" pitchFamily="34" charset="0"/>
                  <a:cs typeface="Arial" panose="020B0604020202020204" pitchFamily="34" charset="0"/>
                </a:rPr>
                <a:t>AIDES AU</a:t>
              </a:r>
            </a:p>
            <a:p>
              <a:pPr algn="ctr"/>
              <a:r>
                <a:rPr lang="fr-FR" b="1" dirty="0">
                  <a:solidFill>
                    <a:schemeClr val="bg1"/>
                  </a:solidFill>
                  <a:latin typeface="Arial" panose="020B0604020202020204" pitchFamily="34" charset="0"/>
                  <a:cs typeface="Arial" panose="020B0604020202020204" pitchFamily="34" charset="0"/>
                </a:rPr>
                <a:t>RECRUTEMENT</a:t>
              </a:r>
            </a:p>
          </p:txBody>
        </p:sp>
      </p:grpSp>
      <p:grpSp>
        <p:nvGrpSpPr>
          <p:cNvPr id="50" name="Groupe 49"/>
          <p:cNvGrpSpPr/>
          <p:nvPr/>
        </p:nvGrpSpPr>
        <p:grpSpPr>
          <a:xfrm>
            <a:off x="1261696" y="2953776"/>
            <a:ext cx="2989164" cy="1116485"/>
            <a:chOff x="692353" y="2612043"/>
            <a:chExt cx="2989164" cy="1116485"/>
          </a:xfrm>
        </p:grpSpPr>
        <p:grpSp>
          <p:nvGrpSpPr>
            <p:cNvPr id="51" name="Groupe 50"/>
            <p:cNvGrpSpPr/>
            <p:nvPr/>
          </p:nvGrpSpPr>
          <p:grpSpPr>
            <a:xfrm>
              <a:off x="692353" y="2612043"/>
              <a:ext cx="2989164" cy="1116485"/>
              <a:chOff x="692353" y="2612043"/>
              <a:chExt cx="2989164" cy="1116485"/>
            </a:xfrm>
          </p:grpSpPr>
          <p:sp>
            <p:nvSpPr>
              <p:cNvPr id="53" name="Rectangle 52"/>
              <p:cNvSpPr>
                <a:spLocks noChangeAspect="1"/>
              </p:cNvSpPr>
              <p:nvPr/>
            </p:nvSpPr>
            <p:spPr>
              <a:xfrm>
                <a:off x="692353" y="2612043"/>
                <a:ext cx="2989164" cy="936000"/>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isocèle 53"/>
              <p:cNvSpPr>
                <a:spLocks noChangeAspect="1"/>
              </p:cNvSpPr>
              <p:nvPr/>
            </p:nvSpPr>
            <p:spPr>
              <a:xfrm rot="10800000">
                <a:off x="1996503" y="3548528"/>
                <a:ext cx="340618" cy="180000"/>
              </a:xfrm>
              <a:prstGeom prst="triangle">
                <a:avLst>
                  <a:gd name="adj" fmla="val 50750"/>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ZoneTexte 51"/>
            <p:cNvSpPr txBox="1"/>
            <p:nvPr/>
          </p:nvSpPr>
          <p:spPr>
            <a:xfrm>
              <a:off x="1010972" y="2756878"/>
              <a:ext cx="2351926" cy="646331"/>
            </a:xfrm>
            <a:prstGeom prst="rect">
              <a:avLst/>
            </a:prstGeom>
            <a:noFill/>
          </p:spPr>
          <p:txBody>
            <a:bodyPr wrap="none" rtlCol="0">
              <a:spAutoFit/>
            </a:bodyPr>
            <a:lstStyle/>
            <a:p>
              <a:pPr algn="ctr"/>
              <a:r>
                <a:rPr lang="fr-FR" b="1" dirty="0">
                  <a:solidFill>
                    <a:schemeClr val="bg1"/>
                  </a:solidFill>
                  <a:latin typeface="Arial" panose="020B0604020202020204" pitchFamily="34" charset="0"/>
                  <a:cs typeface="Arial" panose="020B0604020202020204" pitchFamily="34" charset="0"/>
                </a:rPr>
                <a:t>POSITIONNEMENT </a:t>
              </a:r>
            </a:p>
            <a:p>
              <a:pPr algn="ctr"/>
              <a:r>
                <a:rPr lang="fr-FR" b="1" dirty="0">
                  <a:solidFill>
                    <a:schemeClr val="bg1"/>
                  </a:solidFill>
                  <a:latin typeface="Arial" panose="020B0604020202020204" pitchFamily="34" charset="0"/>
                  <a:cs typeface="Arial" panose="020B0604020202020204" pitchFamily="34" charset="0"/>
                </a:rPr>
                <a:t>MANAGÉRIAL</a:t>
              </a:r>
            </a:p>
          </p:txBody>
        </p:sp>
      </p:grpSp>
      <p:grpSp>
        <p:nvGrpSpPr>
          <p:cNvPr id="58" name="Groupe 57"/>
          <p:cNvGrpSpPr/>
          <p:nvPr/>
        </p:nvGrpSpPr>
        <p:grpSpPr>
          <a:xfrm>
            <a:off x="8121659" y="2953776"/>
            <a:ext cx="2989164" cy="1116485"/>
            <a:chOff x="692353" y="2612043"/>
            <a:chExt cx="2989164" cy="1116485"/>
          </a:xfrm>
          <a:solidFill>
            <a:srgbClr val="F17C0E"/>
          </a:solidFill>
        </p:grpSpPr>
        <p:grpSp>
          <p:nvGrpSpPr>
            <p:cNvPr id="59" name="Groupe 58"/>
            <p:cNvGrpSpPr/>
            <p:nvPr/>
          </p:nvGrpSpPr>
          <p:grpSpPr>
            <a:xfrm>
              <a:off x="692353" y="2612043"/>
              <a:ext cx="2989164" cy="1116485"/>
              <a:chOff x="692353" y="2612043"/>
              <a:chExt cx="2989164" cy="1116485"/>
            </a:xfrm>
            <a:grpFill/>
          </p:grpSpPr>
          <p:sp>
            <p:nvSpPr>
              <p:cNvPr id="61" name="Rectangle 60"/>
              <p:cNvSpPr>
                <a:spLocks noChangeAspect="1"/>
              </p:cNvSpPr>
              <p:nvPr/>
            </p:nvSpPr>
            <p:spPr>
              <a:xfrm>
                <a:off x="692353" y="2612043"/>
                <a:ext cx="2989164" cy="9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Triangle isocèle 61"/>
              <p:cNvSpPr>
                <a:spLocks noChangeAspect="1"/>
              </p:cNvSpPr>
              <p:nvPr/>
            </p:nvSpPr>
            <p:spPr>
              <a:xfrm rot="10800000">
                <a:off x="1996503" y="3548528"/>
                <a:ext cx="340618" cy="180000"/>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0" name="ZoneTexte 59"/>
            <p:cNvSpPr txBox="1"/>
            <p:nvPr/>
          </p:nvSpPr>
          <p:spPr>
            <a:xfrm>
              <a:off x="1147772" y="2756878"/>
              <a:ext cx="2078326" cy="646331"/>
            </a:xfrm>
            <a:prstGeom prst="rect">
              <a:avLst/>
            </a:prstGeom>
            <a:grpFill/>
          </p:spPr>
          <p:txBody>
            <a:bodyPr wrap="none" rtlCol="0">
              <a:spAutoFit/>
            </a:bodyPr>
            <a:lstStyle/>
            <a:p>
              <a:pPr algn="ctr"/>
              <a:r>
                <a:rPr lang="fr-FR" b="1" dirty="0">
                  <a:solidFill>
                    <a:schemeClr val="bg1"/>
                  </a:solidFill>
                  <a:latin typeface="Arial" panose="020B0604020202020204" pitchFamily="34" charset="0"/>
                  <a:cs typeface="Arial" panose="020B0604020202020204" pitchFamily="34" charset="0"/>
                </a:rPr>
                <a:t>ÉVALUATION</a:t>
              </a:r>
            </a:p>
            <a:p>
              <a:pPr algn="ctr"/>
              <a:r>
                <a:rPr lang="fr-FR" b="1" dirty="0">
                  <a:solidFill>
                    <a:schemeClr val="bg1"/>
                  </a:solidFill>
                  <a:latin typeface="Arial" panose="020B0604020202020204" pitchFamily="34" charset="0"/>
                  <a:cs typeface="Arial" panose="020B0604020202020204" pitchFamily="34" charset="0"/>
                </a:rPr>
                <a:t>PRÉ-FORMATIVE</a:t>
              </a:r>
            </a:p>
          </p:txBody>
        </p:sp>
      </p:grpSp>
      <p:grpSp>
        <p:nvGrpSpPr>
          <p:cNvPr id="69" name="Groupe 68"/>
          <p:cNvGrpSpPr/>
          <p:nvPr/>
        </p:nvGrpSpPr>
        <p:grpSpPr>
          <a:xfrm>
            <a:off x="1261696" y="4443271"/>
            <a:ext cx="2989164" cy="1116485"/>
            <a:chOff x="692353" y="2612043"/>
            <a:chExt cx="2989164" cy="1116485"/>
          </a:xfrm>
          <a:solidFill>
            <a:srgbClr val="005677"/>
          </a:solidFill>
        </p:grpSpPr>
        <p:grpSp>
          <p:nvGrpSpPr>
            <p:cNvPr id="70" name="Groupe 69"/>
            <p:cNvGrpSpPr/>
            <p:nvPr/>
          </p:nvGrpSpPr>
          <p:grpSpPr>
            <a:xfrm>
              <a:off x="692353" y="2612043"/>
              <a:ext cx="2989164" cy="1116485"/>
              <a:chOff x="692353" y="2612043"/>
              <a:chExt cx="2989164" cy="1116485"/>
            </a:xfrm>
            <a:grpFill/>
          </p:grpSpPr>
          <p:sp>
            <p:nvSpPr>
              <p:cNvPr id="72" name="Rectangle 71"/>
              <p:cNvSpPr>
                <a:spLocks noChangeAspect="1"/>
              </p:cNvSpPr>
              <p:nvPr/>
            </p:nvSpPr>
            <p:spPr>
              <a:xfrm>
                <a:off x="692353" y="2612043"/>
                <a:ext cx="2989164" cy="9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Triangle isocèle 72"/>
              <p:cNvSpPr>
                <a:spLocks noChangeAspect="1"/>
              </p:cNvSpPr>
              <p:nvPr/>
            </p:nvSpPr>
            <p:spPr>
              <a:xfrm rot="10800000">
                <a:off x="1996503" y="3548528"/>
                <a:ext cx="340618" cy="180000"/>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1" name="ZoneTexte 70"/>
            <p:cNvSpPr txBox="1"/>
            <p:nvPr/>
          </p:nvSpPr>
          <p:spPr>
            <a:xfrm>
              <a:off x="722334" y="2756878"/>
              <a:ext cx="2944301" cy="646331"/>
            </a:xfrm>
            <a:prstGeom prst="rect">
              <a:avLst/>
            </a:prstGeom>
            <a:grpFill/>
          </p:spPr>
          <p:txBody>
            <a:bodyPr wrap="square" rtlCol="0">
              <a:spAutoFit/>
            </a:bodyPr>
            <a:lstStyle/>
            <a:p>
              <a:pPr algn="ctr"/>
              <a:r>
                <a:rPr lang="fr-FR" b="1" dirty="0">
                  <a:solidFill>
                    <a:schemeClr val="bg1"/>
                  </a:solidFill>
                  <a:latin typeface="Arial" panose="020B0604020202020204" pitchFamily="34" charset="0"/>
                  <a:cs typeface="Arial" panose="020B0604020202020204" pitchFamily="34" charset="0"/>
                </a:rPr>
                <a:t>LE POINT </a:t>
              </a:r>
            </a:p>
            <a:p>
              <a:pPr algn="ctr"/>
              <a:r>
                <a:rPr lang="fr-FR" b="1" dirty="0">
                  <a:solidFill>
                    <a:schemeClr val="bg1"/>
                  </a:solidFill>
                  <a:latin typeface="Arial" panose="020B0604020202020204" pitchFamily="34" charset="0"/>
                  <a:cs typeface="Arial" panose="020B0604020202020204" pitchFamily="34" charset="0"/>
                </a:rPr>
                <a:t>CARRIERE</a:t>
              </a:r>
            </a:p>
          </p:txBody>
        </p:sp>
      </p:grpSp>
      <p:grpSp>
        <p:nvGrpSpPr>
          <p:cNvPr id="74" name="Groupe 73"/>
          <p:cNvGrpSpPr/>
          <p:nvPr/>
        </p:nvGrpSpPr>
        <p:grpSpPr>
          <a:xfrm>
            <a:off x="8121635" y="4466934"/>
            <a:ext cx="2989164" cy="1116485"/>
            <a:chOff x="692353" y="2612043"/>
            <a:chExt cx="2989164" cy="1116485"/>
          </a:xfrm>
          <a:solidFill>
            <a:srgbClr val="AF1280"/>
          </a:solidFill>
        </p:grpSpPr>
        <p:grpSp>
          <p:nvGrpSpPr>
            <p:cNvPr id="75" name="Groupe 74"/>
            <p:cNvGrpSpPr/>
            <p:nvPr/>
          </p:nvGrpSpPr>
          <p:grpSpPr>
            <a:xfrm>
              <a:off x="692353" y="2612043"/>
              <a:ext cx="2989164" cy="1116485"/>
              <a:chOff x="692353" y="2612043"/>
              <a:chExt cx="2989164" cy="1116485"/>
            </a:xfrm>
            <a:grpFill/>
          </p:grpSpPr>
          <p:sp>
            <p:nvSpPr>
              <p:cNvPr id="77" name="Rectangle 76"/>
              <p:cNvSpPr>
                <a:spLocks noChangeAspect="1"/>
              </p:cNvSpPr>
              <p:nvPr/>
            </p:nvSpPr>
            <p:spPr>
              <a:xfrm>
                <a:off x="692353" y="2612043"/>
                <a:ext cx="2989164" cy="9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Triangle isocèle 77"/>
              <p:cNvSpPr>
                <a:spLocks noChangeAspect="1"/>
              </p:cNvSpPr>
              <p:nvPr/>
            </p:nvSpPr>
            <p:spPr>
              <a:xfrm rot="10800000">
                <a:off x="1996503" y="3548528"/>
                <a:ext cx="340618" cy="180000"/>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6" name="ZoneTexte 75"/>
            <p:cNvSpPr txBox="1"/>
            <p:nvPr/>
          </p:nvSpPr>
          <p:spPr>
            <a:xfrm>
              <a:off x="897705" y="2756878"/>
              <a:ext cx="2578463" cy="646331"/>
            </a:xfrm>
            <a:prstGeom prst="rect">
              <a:avLst/>
            </a:prstGeom>
            <a:grpFill/>
          </p:spPr>
          <p:txBody>
            <a:bodyPr wrap="none" rtlCol="0">
              <a:spAutoFit/>
            </a:bodyPr>
            <a:lstStyle/>
            <a:p>
              <a:pPr algn="ctr"/>
              <a:r>
                <a:rPr lang="fr-FR" b="1" dirty="0">
                  <a:solidFill>
                    <a:schemeClr val="bg1"/>
                  </a:solidFill>
                  <a:latin typeface="Arial" panose="020B0604020202020204" pitchFamily="34" charset="0"/>
                  <a:cs typeface="Arial" panose="020B0604020202020204" pitchFamily="34" charset="0"/>
                </a:rPr>
                <a:t>ACCOMPAGNEMENT </a:t>
              </a:r>
            </a:p>
            <a:p>
              <a:pPr algn="ctr"/>
              <a:r>
                <a:rPr lang="fr-FR" b="1" dirty="0">
                  <a:solidFill>
                    <a:schemeClr val="bg1"/>
                  </a:solidFill>
                  <a:latin typeface="Arial" panose="020B0604020202020204" pitchFamily="34" charset="0"/>
                  <a:cs typeface="Arial" panose="020B0604020202020204" pitchFamily="34" charset="0"/>
                </a:rPr>
                <a:t>VAE</a:t>
              </a:r>
            </a:p>
          </p:txBody>
        </p:sp>
      </p:grpSp>
      <p:grpSp>
        <p:nvGrpSpPr>
          <p:cNvPr id="79" name="Groupe 78"/>
          <p:cNvGrpSpPr/>
          <p:nvPr/>
        </p:nvGrpSpPr>
        <p:grpSpPr>
          <a:xfrm>
            <a:off x="4671595" y="5583420"/>
            <a:ext cx="2991468" cy="1116485"/>
            <a:chOff x="692353" y="2612043"/>
            <a:chExt cx="2991468" cy="1116485"/>
          </a:xfrm>
          <a:solidFill>
            <a:srgbClr val="E2051B"/>
          </a:solidFill>
        </p:grpSpPr>
        <p:grpSp>
          <p:nvGrpSpPr>
            <p:cNvPr id="80" name="Groupe 79"/>
            <p:cNvGrpSpPr/>
            <p:nvPr/>
          </p:nvGrpSpPr>
          <p:grpSpPr>
            <a:xfrm>
              <a:off x="692353" y="2612043"/>
              <a:ext cx="2989164" cy="1116485"/>
              <a:chOff x="692353" y="2612043"/>
              <a:chExt cx="2989164" cy="1116485"/>
            </a:xfrm>
            <a:grpFill/>
          </p:grpSpPr>
          <p:sp>
            <p:nvSpPr>
              <p:cNvPr id="82" name="Rectangle 81"/>
              <p:cNvSpPr>
                <a:spLocks noChangeAspect="1"/>
              </p:cNvSpPr>
              <p:nvPr/>
            </p:nvSpPr>
            <p:spPr>
              <a:xfrm>
                <a:off x="692353" y="2612043"/>
                <a:ext cx="2989164" cy="9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Triangle isocèle 82"/>
              <p:cNvSpPr>
                <a:spLocks noChangeAspect="1"/>
              </p:cNvSpPr>
              <p:nvPr/>
            </p:nvSpPr>
            <p:spPr>
              <a:xfrm rot="10800000">
                <a:off x="1996503" y="3548528"/>
                <a:ext cx="340618" cy="180000"/>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1" name="ZoneTexte 80"/>
            <p:cNvSpPr txBox="1"/>
            <p:nvPr/>
          </p:nvSpPr>
          <p:spPr>
            <a:xfrm>
              <a:off x="712688" y="2756878"/>
              <a:ext cx="2971133" cy="646331"/>
            </a:xfrm>
            <a:prstGeom prst="rect">
              <a:avLst/>
            </a:prstGeom>
            <a:grpFill/>
            <a:ln>
              <a:noFill/>
            </a:ln>
          </p:spPr>
          <p:txBody>
            <a:bodyPr wrap="square" rtlCol="0">
              <a:spAutoFit/>
            </a:bodyPr>
            <a:lstStyle/>
            <a:p>
              <a:pPr algn="ctr"/>
              <a:r>
                <a:rPr lang="fr-FR" b="1" dirty="0">
                  <a:solidFill>
                    <a:schemeClr val="bg1"/>
                  </a:solidFill>
                  <a:latin typeface="Arial" panose="020B0604020202020204" pitchFamily="34" charset="0"/>
                  <a:cs typeface="Arial" panose="020B0604020202020204" pitchFamily="34" charset="0"/>
                </a:rPr>
                <a:t>ÉVALUATION</a:t>
              </a:r>
            </a:p>
            <a:p>
              <a:pPr algn="ctr"/>
              <a:r>
                <a:rPr lang="fr-FR" b="1" dirty="0" err="1">
                  <a:solidFill>
                    <a:schemeClr val="bg1"/>
                  </a:solidFill>
                  <a:latin typeface="Arial" panose="020B0604020202020204" pitchFamily="34" charset="0"/>
                  <a:cs typeface="Arial" panose="020B0604020202020204" pitchFamily="34" charset="0"/>
                </a:rPr>
                <a:t>CléA</a:t>
              </a:r>
              <a:endParaRPr lang="fr-FR"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045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Titre 3"/>
          <p:cNvSpPr txBox="1">
            <a:spLocks/>
          </p:cNvSpPr>
          <p:nvPr/>
        </p:nvSpPr>
        <p:spPr>
          <a:xfrm>
            <a:off x="692149" y="3735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CONTINUE</a:t>
            </a:r>
          </a:p>
        </p:txBody>
      </p:sp>
      <p:sp>
        <p:nvSpPr>
          <p:cNvPr id="75" name="Rectangle 74"/>
          <p:cNvSpPr/>
          <p:nvPr/>
        </p:nvSpPr>
        <p:spPr>
          <a:xfrm>
            <a:off x="3935761" y="2477140"/>
            <a:ext cx="2160239" cy="3754957"/>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ZoneTexte 73"/>
          <p:cNvSpPr txBox="1"/>
          <p:nvPr/>
        </p:nvSpPr>
        <p:spPr>
          <a:xfrm>
            <a:off x="3935759" y="3732005"/>
            <a:ext cx="2160239" cy="1922129"/>
          </a:xfrm>
          <a:prstGeom prst="rect">
            <a:avLst/>
          </a:prstGeom>
          <a:noFill/>
        </p:spPr>
        <p:txBody>
          <a:bodyPr wrap="square" rtlCol="0">
            <a:spAutoFit/>
          </a:bodyPr>
          <a:lstStyle/>
          <a:p>
            <a:pPr algn="ctr">
              <a:lnSpc>
                <a:spcPts val="1800"/>
              </a:lnSpc>
            </a:pPr>
            <a:r>
              <a:rPr lang="fr-FR" sz="1400" b="1" dirty="0">
                <a:solidFill>
                  <a:schemeClr val="bg1"/>
                </a:solidFill>
                <a:latin typeface="Arial" panose="020B0604020202020204" pitchFamily="34" charset="0"/>
                <a:cs typeface="Arial" panose="020B0604020202020204" pitchFamily="34" charset="0"/>
              </a:rPr>
              <a:t>LES TITRES</a:t>
            </a:r>
          </a:p>
          <a:p>
            <a:pPr algn="ctr">
              <a:lnSpc>
                <a:spcPts val="1800"/>
              </a:lnSpc>
            </a:pPr>
            <a:r>
              <a:rPr lang="fr-FR" sz="1400" b="1" dirty="0">
                <a:solidFill>
                  <a:schemeClr val="bg1"/>
                </a:solidFill>
                <a:latin typeface="Arial" panose="020B0604020202020204" pitchFamily="34" charset="0"/>
                <a:cs typeface="Arial" panose="020B0604020202020204" pitchFamily="34" charset="0"/>
              </a:rPr>
              <a:t>PROFESSIONNELS</a:t>
            </a:r>
          </a:p>
          <a:p>
            <a:pPr algn="ctr">
              <a:lnSpc>
                <a:spcPts val="1800"/>
              </a:lnSpc>
            </a:pPr>
            <a:endParaRPr lang="fr-FR" sz="1400" b="1" dirty="0">
              <a:solidFill>
                <a:schemeClr val="bg1"/>
              </a:solidFill>
              <a:latin typeface="Arial" panose="020B0604020202020204" pitchFamily="34" charset="0"/>
              <a:cs typeface="Arial" panose="020B0604020202020204" pitchFamily="34" charset="0"/>
            </a:endParaRPr>
          </a:p>
          <a:p>
            <a:pPr algn="ctr">
              <a:lnSpc>
                <a:spcPts val="1800"/>
              </a:lnSpc>
            </a:pPr>
            <a:r>
              <a:rPr lang="fr-FR" sz="1400" dirty="0">
                <a:solidFill>
                  <a:schemeClr val="bg1"/>
                </a:solidFill>
                <a:latin typeface="Arial" panose="020B0604020202020204" pitchFamily="34" charset="0"/>
                <a:cs typeface="Arial" panose="020B0604020202020204" pitchFamily="34" charset="0"/>
              </a:rPr>
              <a:t>Certifications</a:t>
            </a:r>
          </a:p>
          <a:p>
            <a:pPr algn="ctr">
              <a:lnSpc>
                <a:spcPts val="1800"/>
              </a:lnSpc>
            </a:pPr>
            <a:r>
              <a:rPr lang="fr-FR" sz="1400" dirty="0">
                <a:solidFill>
                  <a:schemeClr val="bg1"/>
                </a:solidFill>
                <a:latin typeface="Arial" panose="020B0604020202020204" pitchFamily="34" charset="0"/>
                <a:cs typeface="Arial" panose="020B0604020202020204" pitchFamily="34" charset="0"/>
              </a:rPr>
              <a:t>Professionnelles</a:t>
            </a:r>
          </a:p>
          <a:p>
            <a:pPr algn="ctr">
              <a:lnSpc>
                <a:spcPts val="1800"/>
              </a:lnSpc>
            </a:pPr>
            <a:r>
              <a:rPr lang="fr-FR" sz="1400" dirty="0">
                <a:solidFill>
                  <a:schemeClr val="bg1"/>
                </a:solidFill>
                <a:latin typeface="Arial" panose="020B0604020202020204" pitchFamily="34" charset="0"/>
                <a:cs typeface="Arial" panose="020B0604020202020204" pitchFamily="34" charset="0"/>
              </a:rPr>
              <a:t>délivrées, au nom de l’État, par le Ministère</a:t>
            </a:r>
          </a:p>
          <a:p>
            <a:pPr algn="ctr">
              <a:lnSpc>
                <a:spcPts val="1800"/>
              </a:lnSpc>
            </a:pPr>
            <a:r>
              <a:rPr lang="fr-FR" sz="1400" dirty="0">
                <a:solidFill>
                  <a:schemeClr val="bg1"/>
                </a:solidFill>
                <a:latin typeface="Arial" panose="020B0604020202020204" pitchFamily="34" charset="0"/>
                <a:cs typeface="Arial" panose="020B0604020202020204" pitchFamily="34" charset="0"/>
              </a:rPr>
              <a:t>Chargé de l’Emploi</a:t>
            </a:r>
          </a:p>
        </p:txBody>
      </p:sp>
      <p:pic>
        <p:nvPicPr>
          <p:cNvPr id="72" name="Image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619" y="2694316"/>
            <a:ext cx="956523" cy="878439"/>
          </a:xfrm>
          <a:prstGeom prst="rect">
            <a:avLst/>
          </a:prstGeom>
          <a:solidFill>
            <a:srgbClr val="0DA3DD"/>
          </a:solidFill>
        </p:spPr>
      </p:pic>
      <p:sp>
        <p:nvSpPr>
          <p:cNvPr id="82" name="Rectangle 81"/>
          <p:cNvSpPr/>
          <p:nvPr/>
        </p:nvSpPr>
        <p:spPr>
          <a:xfrm>
            <a:off x="1598575" y="2477139"/>
            <a:ext cx="2160239" cy="3754958"/>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ZoneTexte 82"/>
          <p:cNvSpPr txBox="1"/>
          <p:nvPr/>
        </p:nvSpPr>
        <p:spPr>
          <a:xfrm>
            <a:off x="1598576" y="3732005"/>
            <a:ext cx="2160239" cy="1922129"/>
          </a:xfrm>
          <a:prstGeom prst="rect">
            <a:avLst/>
          </a:prstGeom>
          <a:noFill/>
        </p:spPr>
        <p:txBody>
          <a:bodyPr wrap="square" rtlCol="0">
            <a:spAutoFit/>
          </a:bodyPr>
          <a:lstStyle/>
          <a:p>
            <a:pPr algn="ctr">
              <a:lnSpc>
                <a:spcPts val="1800"/>
              </a:lnSpc>
            </a:pPr>
            <a:r>
              <a:rPr lang="fr-FR" sz="1400" b="1" dirty="0">
                <a:solidFill>
                  <a:schemeClr val="bg1"/>
                </a:solidFill>
                <a:latin typeface="Arial" panose="020B0604020202020204" pitchFamily="34" charset="0"/>
                <a:cs typeface="Arial" panose="020B0604020202020204" pitchFamily="34" charset="0"/>
              </a:rPr>
              <a:t>LES CQP</a:t>
            </a:r>
          </a:p>
          <a:p>
            <a:pPr algn="ctr">
              <a:lnSpc>
                <a:spcPts val="1800"/>
              </a:lnSpc>
            </a:pPr>
            <a:endParaRPr lang="fr-FR" sz="1400" b="1" dirty="0">
              <a:solidFill>
                <a:schemeClr val="bg1"/>
              </a:solidFill>
              <a:latin typeface="Arial" panose="020B0604020202020204" pitchFamily="34" charset="0"/>
              <a:cs typeface="Arial" panose="020B0604020202020204" pitchFamily="34" charset="0"/>
            </a:endParaRPr>
          </a:p>
          <a:p>
            <a:pPr algn="ctr">
              <a:lnSpc>
                <a:spcPts val="1800"/>
              </a:lnSpc>
            </a:pPr>
            <a:r>
              <a:rPr lang="fr-FR" sz="1400" dirty="0">
                <a:solidFill>
                  <a:schemeClr val="bg1"/>
                </a:solidFill>
                <a:latin typeface="Arial" panose="020B0604020202020204" pitchFamily="34" charset="0"/>
                <a:cs typeface="Arial" panose="020B0604020202020204" pitchFamily="34" charset="0"/>
              </a:rPr>
              <a:t>Certifications</a:t>
            </a:r>
          </a:p>
          <a:p>
            <a:pPr algn="ctr">
              <a:lnSpc>
                <a:spcPts val="1800"/>
              </a:lnSpc>
            </a:pPr>
            <a:r>
              <a:rPr lang="fr-FR" sz="1400" dirty="0">
                <a:solidFill>
                  <a:schemeClr val="bg1"/>
                </a:solidFill>
                <a:latin typeface="Arial" panose="020B0604020202020204" pitchFamily="34" charset="0"/>
                <a:cs typeface="Arial" panose="020B0604020202020204" pitchFamily="34" charset="0"/>
              </a:rPr>
              <a:t>de Qualifications</a:t>
            </a:r>
          </a:p>
          <a:p>
            <a:pPr algn="ctr">
              <a:lnSpc>
                <a:spcPts val="1800"/>
              </a:lnSpc>
            </a:pPr>
            <a:r>
              <a:rPr lang="fr-FR" sz="1400" dirty="0">
                <a:solidFill>
                  <a:schemeClr val="bg1"/>
                </a:solidFill>
                <a:latin typeface="Arial" panose="020B0604020202020204" pitchFamily="34" charset="0"/>
                <a:cs typeface="Arial" panose="020B0604020202020204" pitchFamily="34" charset="0"/>
              </a:rPr>
              <a:t>Professionnelles</a:t>
            </a:r>
          </a:p>
          <a:p>
            <a:pPr algn="ctr">
              <a:lnSpc>
                <a:spcPts val="1800"/>
              </a:lnSpc>
            </a:pPr>
            <a:r>
              <a:rPr lang="fr-FR" sz="1400" dirty="0">
                <a:solidFill>
                  <a:schemeClr val="bg1"/>
                </a:solidFill>
                <a:latin typeface="Arial" panose="020B0604020202020204" pitchFamily="34" charset="0"/>
                <a:cs typeface="Arial" panose="020B0604020202020204" pitchFamily="34" charset="0"/>
              </a:rPr>
              <a:t>créés et délivrés</a:t>
            </a:r>
          </a:p>
          <a:p>
            <a:pPr algn="ctr">
              <a:lnSpc>
                <a:spcPts val="1800"/>
              </a:lnSpc>
            </a:pPr>
            <a:r>
              <a:rPr lang="fr-FR" sz="1400" dirty="0">
                <a:solidFill>
                  <a:schemeClr val="bg1"/>
                </a:solidFill>
                <a:latin typeface="Arial" panose="020B0604020202020204" pitchFamily="34" charset="0"/>
                <a:cs typeface="Arial" panose="020B0604020202020204" pitchFamily="34" charset="0"/>
              </a:rPr>
              <a:t>par les branches</a:t>
            </a:r>
          </a:p>
          <a:p>
            <a:pPr algn="ctr">
              <a:lnSpc>
                <a:spcPts val="1800"/>
              </a:lnSpc>
            </a:pPr>
            <a:r>
              <a:rPr lang="fr-FR" sz="1400" dirty="0">
                <a:solidFill>
                  <a:schemeClr val="bg1"/>
                </a:solidFill>
                <a:latin typeface="Arial" panose="020B0604020202020204" pitchFamily="34" charset="0"/>
                <a:cs typeface="Arial" panose="020B0604020202020204" pitchFamily="34" charset="0"/>
              </a:rPr>
              <a:t>professionnelles</a:t>
            </a:r>
          </a:p>
        </p:txBody>
      </p:sp>
      <p:pic>
        <p:nvPicPr>
          <p:cNvPr id="79" name="Imag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195" y="2602523"/>
            <a:ext cx="886997" cy="932118"/>
          </a:xfrm>
          <a:prstGeom prst="rect">
            <a:avLst/>
          </a:prstGeom>
          <a:solidFill>
            <a:srgbClr val="F17C0E"/>
          </a:solidFill>
        </p:spPr>
      </p:pic>
      <p:sp>
        <p:nvSpPr>
          <p:cNvPr id="89" name="Rectangle 88"/>
          <p:cNvSpPr/>
          <p:nvPr/>
        </p:nvSpPr>
        <p:spPr>
          <a:xfrm>
            <a:off x="8610131" y="2477141"/>
            <a:ext cx="2160239" cy="3754956"/>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p:cNvSpPr txBox="1"/>
          <p:nvPr/>
        </p:nvSpPr>
        <p:spPr>
          <a:xfrm>
            <a:off x="8610129" y="3732005"/>
            <a:ext cx="2160239" cy="1922129"/>
          </a:xfrm>
          <a:prstGeom prst="rect">
            <a:avLst/>
          </a:prstGeom>
          <a:noFill/>
        </p:spPr>
        <p:txBody>
          <a:bodyPr wrap="square" rtlCol="0">
            <a:spAutoFit/>
          </a:bodyPr>
          <a:lstStyle/>
          <a:p>
            <a:pPr algn="ctr">
              <a:lnSpc>
                <a:spcPts val="1800"/>
              </a:lnSpc>
            </a:pPr>
            <a:r>
              <a:rPr lang="fr-FR" sz="1400" b="1" dirty="0">
                <a:solidFill>
                  <a:schemeClr val="bg1"/>
                </a:solidFill>
                <a:latin typeface="Arial" panose="020B0604020202020204" pitchFamily="34" charset="0"/>
                <a:cs typeface="Arial" panose="020B0604020202020204" pitchFamily="34" charset="0"/>
              </a:rPr>
              <a:t>LES CCP</a:t>
            </a:r>
          </a:p>
          <a:p>
            <a:pPr algn="ctr">
              <a:lnSpc>
                <a:spcPts val="1800"/>
              </a:lnSpc>
            </a:pPr>
            <a:endParaRPr lang="fr-FR" sz="1400" b="1" dirty="0">
              <a:solidFill>
                <a:schemeClr val="bg1"/>
              </a:solidFill>
              <a:latin typeface="Arial" panose="020B0604020202020204" pitchFamily="34" charset="0"/>
              <a:cs typeface="Arial" panose="020B0604020202020204" pitchFamily="34" charset="0"/>
            </a:endParaRPr>
          </a:p>
          <a:p>
            <a:pPr algn="ctr">
              <a:lnSpc>
                <a:spcPts val="1800"/>
              </a:lnSpc>
            </a:pPr>
            <a:r>
              <a:rPr lang="fr-FR" sz="1400" dirty="0">
                <a:solidFill>
                  <a:schemeClr val="bg1"/>
                </a:solidFill>
                <a:latin typeface="Arial" panose="020B0604020202020204" pitchFamily="34" charset="0"/>
                <a:cs typeface="Arial" panose="020B0604020202020204" pitchFamily="34" charset="0"/>
              </a:rPr>
              <a:t>Certifications de Compétences</a:t>
            </a:r>
          </a:p>
          <a:p>
            <a:pPr algn="ctr">
              <a:lnSpc>
                <a:spcPts val="1800"/>
              </a:lnSpc>
            </a:pPr>
            <a:r>
              <a:rPr lang="fr-FR" sz="1400" dirty="0">
                <a:solidFill>
                  <a:schemeClr val="bg1"/>
                </a:solidFill>
                <a:latin typeface="Arial" panose="020B0604020202020204" pitchFamily="34" charset="0"/>
                <a:cs typeface="Arial" panose="020B0604020202020204" pitchFamily="34" charset="0"/>
              </a:rPr>
              <a:t>Professionnelles,</a:t>
            </a:r>
          </a:p>
          <a:p>
            <a:pPr algn="ctr">
              <a:lnSpc>
                <a:spcPts val="1800"/>
              </a:lnSpc>
            </a:pPr>
            <a:r>
              <a:rPr lang="fr-FR" sz="1400" dirty="0">
                <a:solidFill>
                  <a:schemeClr val="bg1"/>
                </a:solidFill>
                <a:latin typeface="Arial" panose="020B0604020202020204" pitchFamily="34" charset="0"/>
                <a:cs typeface="Arial" panose="020B0604020202020204" pitchFamily="34" charset="0"/>
              </a:rPr>
              <a:t>pour couvrir des besoins spécifiques exprimés</a:t>
            </a:r>
          </a:p>
          <a:p>
            <a:pPr algn="ctr">
              <a:lnSpc>
                <a:spcPts val="1800"/>
              </a:lnSpc>
            </a:pPr>
            <a:r>
              <a:rPr lang="fr-FR" sz="1400" dirty="0">
                <a:solidFill>
                  <a:schemeClr val="bg1"/>
                </a:solidFill>
                <a:latin typeface="Arial" panose="020B0604020202020204" pitchFamily="34" charset="0"/>
                <a:cs typeface="Arial" panose="020B0604020202020204" pitchFamily="34" charset="0"/>
              </a:rPr>
              <a:t>par les entreprises.</a:t>
            </a:r>
          </a:p>
        </p:txBody>
      </p:sp>
      <p:pic>
        <p:nvPicPr>
          <p:cNvPr id="86" name="Imag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7151" y="2669856"/>
            <a:ext cx="986194" cy="1004100"/>
          </a:xfrm>
          <a:prstGeom prst="rect">
            <a:avLst/>
          </a:prstGeom>
        </p:spPr>
      </p:pic>
      <p:sp>
        <p:nvSpPr>
          <p:cNvPr id="96" name="Rectangle 95"/>
          <p:cNvSpPr/>
          <p:nvPr/>
        </p:nvSpPr>
        <p:spPr>
          <a:xfrm>
            <a:off x="6272947" y="2477141"/>
            <a:ext cx="2160239" cy="3754956"/>
          </a:xfrm>
          <a:prstGeom prst="rect">
            <a:avLst/>
          </a:prstGeom>
          <a:solidFill>
            <a:srgbClr val="C8E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ZoneTexte 94"/>
          <p:cNvSpPr txBox="1"/>
          <p:nvPr/>
        </p:nvSpPr>
        <p:spPr>
          <a:xfrm>
            <a:off x="6272945" y="3732005"/>
            <a:ext cx="2160239" cy="1460464"/>
          </a:xfrm>
          <a:prstGeom prst="rect">
            <a:avLst/>
          </a:prstGeom>
          <a:noFill/>
        </p:spPr>
        <p:txBody>
          <a:bodyPr wrap="square" rtlCol="0">
            <a:spAutoFit/>
          </a:bodyPr>
          <a:lstStyle/>
          <a:p>
            <a:pPr algn="ctr">
              <a:lnSpc>
                <a:spcPts val="1800"/>
              </a:lnSpc>
            </a:pPr>
            <a:r>
              <a:rPr lang="fr-FR" sz="1400" b="1" dirty="0">
                <a:solidFill>
                  <a:schemeClr val="bg1"/>
                </a:solidFill>
                <a:latin typeface="Arial" panose="020B0604020202020204" pitchFamily="34" charset="0"/>
                <a:cs typeface="Arial" panose="020B0604020202020204" pitchFamily="34" charset="0"/>
              </a:rPr>
              <a:t>LES BLOCS</a:t>
            </a:r>
          </a:p>
          <a:p>
            <a:pPr algn="ctr">
              <a:lnSpc>
                <a:spcPts val="1800"/>
              </a:lnSpc>
            </a:pPr>
            <a:r>
              <a:rPr lang="fr-FR" sz="1400" b="1" dirty="0">
                <a:solidFill>
                  <a:schemeClr val="bg1"/>
                </a:solidFill>
                <a:latin typeface="Arial" panose="020B0604020202020204" pitchFamily="34" charset="0"/>
                <a:cs typeface="Arial" panose="020B0604020202020204" pitchFamily="34" charset="0"/>
              </a:rPr>
              <a:t>DE COMPÉTENCES</a:t>
            </a:r>
          </a:p>
          <a:p>
            <a:pPr algn="ctr">
              <a:lnSpc>
                <a:spcPts val="1800"/>
              </a:lnSpc>
            </a:pPr>
            <a:endParaRPr lang="fr-FR" sz="1400" b="1" dirty="0">
              <a:solidFill>
                <a:schemeClr val="bg1"/>
              </a:solidFill>
              <a:latin typeface="Arial" panose="020B0604020202020204" pitchFamily="34" charset="0"/>
              <a:cs typeface="Arial" panose="020B0604020202020204" pitchFamily="34" charset="0"/>
            </a:endParaRPr>
          </a:p>
          <a:p>
            <a:pPr algn="ctr">
              <a:lnSpc>
                <a:spcPts val="1800"/>
              </a:lnSpc>
            </a:pPr>
            <a:r>
              <a:rPr lang="fr-FR" sz="1400" dirty="0">
                <a:solidFill>
                  <a:schemeClr val="bg1"/>
                </a:solidFill>
                <a:latin typeface="Arial" panose="020B0604020202020204" pitchFamily="34" charset="0"/>
                <a:cs typeface="Arial" panose="020B0604020202020204" pitchFamily="34" charset="0"/>
              </a:rPr>
              <a:t>Issus des CQP</a:t>
            </a:r>
          </a:p>
          <a:p>
            <a:pPr algn="ctr">
              <a:lnSpc>
                <a:spcPts val="1800"/>
              </a:lnSpc>
            </a:pPr>
            <a:r>
              <a:rPr lang="fr-FR" sz="1400" dirty="0">
                <a:solidFill>
                  <a:schemeClr val="bg1"/>
                </a:solidFill>
                <a:latin typeface="Arial" panose="020B0604020202020204" pitchFamily="34" charset="0"/>
                <a:cs typeface="Arial" panose="020B0604020202020204" pitchFamily="34" charset="0"/>
              </a:rPr>
              <a:t>permettant</a:t>
            </a:r>
          </a:p>
          <a:p>
            <a:pPr algn="ctr">
              <a:lnSpc>
                <a:spcPts val="1800"/>
              </a:lnSpc>
            </a:pPr>
            <a:r>
              <a:rPr lang="fr-FR" sz="1400" dirty="0">
                <a:solidFill>
                  <a:schemeClr val="bg1"/>
                </a:solidFill>
                <a:latin typeface="Arial" panose="020B0604020202020204" pitchFamily="34" charset="0"/>
                <a:cs typeface="Arial" panose="020B0604020202020204" pitchFamily="34" charset="0"/>
              </a:rPr>
              <a:t>une certification partielle</a:t>
            </a:r>
          </a:p>
        </p:txBody>
      </p:sp>
      <p:pic>
        <p:nvPicPr>
          <p:cNvPr id="93" name="Imag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425" y="2534972"/>
            <a:ext cx="1021277" cy="1096613"/>
          </a:xfrm>
          <a:prstGeom prst="rect">
            <a:avLst/>
          </a:prstGeom>
          <a:solidFill>
            <a:srgbClr val="C8E2E8"/>
          </a:solidFill>
        </p:spPr>
      </p:pic>
      <p:grpSp>
        <p:nvGrpSpPr>
          <p:cNvPr id="17" name="Groupe 16">
            <a:extLst>
              <a:ext uri="{FF2B5EF4-FFF2-40B4-BE49-F238E27FC236}">
                <a16:creationId xmlns:a16="http://schemas.microsoft.com/office/drawing/2014/main" id="{49E92B31-6D3F-065A-EF0A-5A5D1EEBFBE1}"/>
              </a:ext>
            </a:extLst>
          </p:cNvPr>
          <p:cNvGrpSpPr/>
          <p:nvPr/>
        </p:nvGrpSpPr>
        <p:grpSpPr>
          <a:xfrm>
            <a:off x="1598576" y="1316955"/>
            <a:ext cx="9171792" cy="929212"/>
            <a:chOff x="987604" y="2084407"/>
            <a:chExt cx="7026006" cy="929212"/>
          </a:xfrm>
          <a:solidFill>
            <a:schemeClr val="accent1">
              <a:lumMod val="60000"/>
              <a:lumOff val="40000"/>
            </a:schemeClr>
          </a:solidFill>
        </p:grpSpPr>
        <p:grpSp>
          <p:nvGrpSpPr>
            <p:cNvPr id="18" name="Groupe 17">
              <a:extLst>
                <a:ext uri="{FF2B5EF4-FFF2-40B4-BE49-F238E27FC236}">
                  <a16:creationId xmlns:a16="http://schemas.microsoft.com/office/drawing/2014/main" id="{ADF9F361-B521-2D29-D17F-64CC176A3B29}"/>
                </a:ext>
              </a:extLst>
            </p:cNvPr>
            <p:cNvGrpSpPr/>
            <p:nvPr/>
          </p:nvGrpSpPr>
          <p:grpSpPr>
            <a:xfrm>
              <a:off x="987604" y="2084407"/>
              <a:ext cx="7026006" cy="929212"/>
              <a:chOff x="987604" y="2084407"/>
              <a:chExt cx="7026006" cy="929212"/>
            </a:xfrm>
            <a:grpFill/>
          </p:grpSpPr>
          <p:sp>
            <p:nvSpPr>
              <p:cNvPr id="20" name="Rectangle 19">
                <a:extLst>
                  <a:ext uri="{FF2B5EF4-FFF2-40B4-BE49-F238E27FC236}">
                    <a16:creationId xmlns:a16="http://schemas.microsoft.com/office/drawing/2014/main" id="{A96EED7A-AA8C-132D-A663-F629F0DE6E32}"/>
                  </a:ext>
                </a:extLst>
              </p:cNvPr>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Triangle isocèle 20">
                <a:extLst>
                  <a:ext uri="{FF2B5EF4-FFF2-40B4-BE49-F238E27FC236}">
                    <a16:creationId xmlns:a16="http://schemas.microsoft.com/office/drawing/2014/main" id="{A2B2446F-05EE-91F1-E3A7-B0A6ACA5E601}"/>
                  </a:ext>
                </a:extLst>
              </p:cNvPr>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ZoneTexte 18">
              <a:extLst>
                <a:ext uri="{FF2B5EF4-FFF2-40B4-BE49-F238E27FC236}">
                  <a16:creationId xmlns:a16="http://schemas.microsoft.com/office/drawing/2014/main" id="{6E17B079-FB8E-9207-E8F9-7599D4235DEE}"/>
                </a:ext>
              </a:extLst>
            </p:cNvPr>
            <p:cNvSpPr txBox="1"/>
            <p:nvPr/>
          </p:nvSpPr>
          <p:spPr>
            <a:xfrm>
              <a:off x="992371" y="2211146"/>
              <a:ext cx="7021239" cy="384721"/>
            </a:xfrm>
            <a:prstGeom prst="rect">
              <a:avLst/>
            </a:prstGeom>
            <a:grpFill/>
          </p:spPr>
          <p:txBody>
            <a:bodyPr wrap="square" rtlCol="0">
              <a:spAutoFit/>
            </a:bodyPr>
            <a:lstStyle/>
            <a:p>
              <a:pPr algn="ctr"/>
              <a:r>
                <a:rPr lang="fr-FR" sz="1900" b="1" dirty="0">
                  <a:solidFill>
                    <a:schemeClr val="bg1"/>
                  </a:solidFill>
                  <a:latin typeface="Arial" panose="020B0604020202020204" pitchFamily="34" charset="0"/>
                  <a:cs typeface="Arial" panose="020B0604020202020204" pitchFamily="34" charset="0"/>
                </a:rPr>
                <a:t>Des validations pour certifier les compétences professionnelles des salariés</a:t>
              </a:r>
              <a:endParaRPr lang="fr-FR" sz="19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3837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l="-247" t="13166" r="247" b="5925"/>
          <a:stretch/>
        </p:blipFill>
        <p:spPr>
          <a:xfrm>
            <a:off x="-92363" y="182879"/>
            <a:ext cx="12374690" cy="6753629"/>
          </a:xfrm>
          <a:prstGeom prst="rect">
            <a:avLst/>
          </a:prstGeom>
          <a:ln>
            <a:noFill/>
          </a:ln>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3" name="Rectangle 2">
            <a:extLst>
              <a:ext uri="{FF2B5EF4-FFF2-40B4-BE49-F238E27FC236}">
                <a16:creationId xmlns:a16="http://schemas.microsoft.com/office/drawing/2014/main" id="{C74AEEE7-F1E2-B0D0-71E9-914ADD5D681F}"/>
              </a:ext>
            </a:extLst>
          </p:cNvPr>
          <p:cNvSpPr/>
          <p:nvPr/>
        </p:nvSpPr>
        <p:spPr>
          <a:xfrm>
            <a:off x="2147642" y="3258791"/>
            <a:ext cx="1723435" cy="1934327"/>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6ED2029-1150-3434-3DF4-D3310D0FE810}"/>
              </a:ext>
            </a:extLst>
          </p:cNvPr>
          <p:cNvSpPr/>
          <p:nvPr/>
        </p:nvSpPr>
        <p:spPr>
          <a:xfrm>
            <a:off x="4085422" y="3258791"/>
            <a:ext cx="1725916" cy="1934327"/>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87BCD4-FACF-B62B-2C9B-B6F14EB44B8C}"/>
              </a:ext>
            </a:extLst>
          </p:cNvPr>
          <p:cNvSpPr/>
          <p:nvPr/>
        </p:nvSpPr>
        <p:spPr>
          <a:xfrm>
            <a:off x="6065133" y="3258791"/>
            <a:ext cx="1837474" cy="19343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50" name="ZoneTexte 49"/>
          <p:cNvSpPr txBox="1"/>
          <p:nvPr/>
        </p:nvSpPr>
        <p:spPr>
          <a:xfrm>
            <a:off x="2155446" y="3514592"/>
            <a:ext cx="1723435" cy="1041311"/>
          </a:xfrm>
          <a:prstGeom prst="rect">
            <a:avLst/>
          </a:prstGeom>
          <a:noFill/>
        </p:spPr>
        <p:txBody>
          <a:bodyPr wrap="square" rtlCol="0">
            <a:spAutoFit/>
          </a:bodyPr>
          <a:lstStyle/>
          <a:p>
            <a:pPr algn="ctr">
              <a:lnSpc>
                <a:spcPts val="3700"/>
              </a:lnSpc>
            </a:pPr>
            <a:r>
              <a:rPr lang="fr-FR" sz="2400" b="1" dirty="0">
                <a:solidFill>
                  <a:schemeClr val="bg1"/>
                </a:solidFill>
                <a:latin typeface="Arial" panose="020B0604020202020204" pitchFamily="34" charset="0"/>
                <a:cs typeface="Arial" panose="020B0604020202020204" pitchFamily="34" charset="0"/>
              </a:rPr>
              <a:t>+ DE </a:t>
            </a:r>
          </a:p>
          <a:p>
            <a:pPr algn="ctr">
              <a:lnSpc>
                <a:spcPts val="3700"/>
              </a:lnSpc>
            </a:pPr>
            <a:r>
              <a:rPr lang="fr-FR" sz="4400" b="1" dirty="0">
                <a:solidFill>
                  <a:schemeClr val="bg1"/>
                </a:solidFill>
                <a:latin typeface="Arial" panose="020B0604020202020204" pitchFamily="34" charset="0"/>
                <a:cs typeface="Arial" panose="020B0604020202020204" pitchFamily="34" charset="0"/>
              </a:rPr>
              <a:t>50</a:t>
            </a:r>
            <a:endParaRPr lang="fr-FR" sz="1400" b="1" dirty="0">
              <a:solidFill>
                <a:schemeClr val="bg1"/>
              </a:solidFill>
              <a:latin typeface="Arial" panose="020B0604020202020204" pitchFamily="34" charset="0"/>
              <a:cs typeface="Arial" panose="020B0604020202020204" pitchFamily="34" charset="0"/>
            </a:endParaRPr>
          </a:p>
        </p:txBody>
      </p:sp>
      <p:sp>
        <p:nvSpPr>
          <p:cNvPr id="51" name="ZoneTexte 50"/>
          <p:cNvSpPr txBox="1"/>
          <p:nvPr/>
        </p:nvSpPr>
        <p:spPr>
          <a:xfrm>
            <a:off x="2152516" y="4308464"/>
            <a:ext cx="1721492" cy="494879"/>
          </a:xfrm>
          <a:prstGeom prst="rect">
            <a:avLst/>
          </a:prstGeom>
          <a:noFill/>
        </p:spPr>
        <p:txBody>
          <a:bodyPr wrap="square" rtlCol="0">
            <a:spAutoFit/>
          </a:bodyPr>
          <a:lstStyle/>
          <a:p>
            <a:pPr algn="ctr">
              <a:lnSpc>
                <a:spcPts val="3700"/>
              </a:lnSpc>
            </a:pPr>
            <a:r>
              <a:rPr lang="fr-FR" sz="1600" b="1" dirty="0">
                <a:solidFill>
                  <a:schemeClr val="bg1"/>
                </a:solidFill>
                <a:latin typeface="Arial" panose="020B0604020202020204" pitchFamily="34" charset="0"/>
                <a:cs typeface="Arial" panose="020B0604020202020204" pitchFamily="34" charset="0"/>
              </a:rPr>
              <a:t>DIPLÔMES</a:t>
            </a:r>
          </a:p>
        </p:txBody>
      </p:sp>
      <p:sp>
        <p:nvSpPr>
          <p:cNvPr id="12" name="Rectangle 11">
            <a:extLst>
              <a:ext uri="{FF2B5EF4-FFF2-40B4-BE49-F238E27FC236}">
                <a16:creationId xmlns:a16="http://schemas.microsoft.com/office/drawing/2014/main" id="{2B3CF3A1-856B-406A-816E-A60E453A0CAC}"/>
              </a:ext>
            </a:extLst>
          </p:cNvPr>
          <p:cNvSpPr/>
          <p:nvPr/>
        </p:nvSpPr>
        <p:spPr>
          <a:xfrm>
            <a:off x="8156401" y="3257168"/>
            <a:ext cx="1723435" cy="1934327"/>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56" name="ZoneTexte 55"/>
          <p:cNvSpPr txBox="1"/>
          <p:nvPr/>
        </p:nvSpPr>
        <p:spPr>
          <a:xfrm>
            <a:off x="4204644" y="3670333"/>
            <a:ext cx="1487471" cy="1107996"/>
          </a:xfrm>
          <a:prstGeom prst="rect">
            <a:avLst/>
          </a:prstGeom>
          <a:noFill/>
        </p:spPr>
        <p:txBody>
          <a:bodyPr wrap="square" rtlCol="0">
            <a:spAutoFit/>
          </a:bodyPr>
          <a:lstStyle/>
          <a:p>
            <a:pPr algn="ctr"/>
            <a:r>
              <a:rPr lang="fr-FR" sz="3600" b="1" dirty="0">
                <a:solidFill>
                  <a:schemeClr val="bg1"/>
                </a:solidFill>
                <a:latin typeface="Arial" panose="020B0604020202020204" pitchFamily="34" charset="0"/>
                <a:cs typeface="Arial" panose="020B0604020202020204" pitchFamily="34" charset="0"/>
              </a:rPr>
              <a:t>91</a:t>
            </a:r>
            <a:r>
              <a:rPr lang="fr-FR" sz="4400" b="1" dirty="0">
                <a:solidFill>
                  <a:schemeClr val="bg1"/>
                </a:solidFill>
                <a:latin typeface="Arial" panose="020B0604020202020204" pitchFamily="34" charset="0"/>
                <a:cs typeface="Arial" panose="020B0604020202020204" pitchFamily="34" charset="0"/>
              </a:rPr>
              <a:t>%</a:t>
            </a:r>
          </a:p>
          <a:p>
            <a:pPr algn="ctr"/>
            <a:r>
              <a:rPr lang="fr-FR" sz="1100" b="1" dirty="0">
                <a:solidFill>
                  <a:schemeClr val="bg1"/>
                </a:solidFill>
                <a:latin typeface="Arial" panose="020B0604020202020204" pitchFamily="34" charset="0"/>
                <a:cs typeface="Arial" panose="020B0604020202020204" pitchFamily="34" charset="0"/>
              </a:rPr>
              <a:t>DE RÉUSSITE</a:t>
            </a:r>
          </a:p>
          <a:p>
            <a:pPr algn="ctr"/>
            <a:r>
              <a:rPr lang="fr-FR" sz="1100" b="1" dirty="0">
                <a:solidFill>
                  <a:schemeClr val="bg1"/>
                </a:solidFill>
                <a:latin typeface="Arial" panose="020B0604020202020204" pitchFamily="34" charset="0"/>
                <a:cs typeface="Arial" panose="020B0604020202020204" pitchFamily="34" charset="0"/>
              </a:rPr>
              <a:t>AUX EXAMENS</a:t>
            </a:r>
          </a:p>
        </p:txBody>
      </p:sp>
      <p:sp>
        <p:nvSpPr>
          <p:cNvPr id="61" name="ZoneTexte 60"/>
          <p:cNvSpPr txBox="1"/>
          <p:nvPr/>
        </p:nvSpPr>
        <p:spPr>
          <a:xfrm>
            <a:off x="6195834" y="3638691"/>
            <a:ext cx="1576072" cy="1154162"/>
          </a:xfrm>
          <a:prstGeom prst="rect">
            <a:avLst/>
          </a:prstGeom>
          <a:noFill/>
        </p:spPr>
        <p:txBody>
          <a:bodyPr wrap="none" rtlCol="0">
            <a:spAutoFit/>
          </a:bodyPr>
          <a:lstStyle/>
          <a:p>
            <a:pPr algn="ctr"/>
            <a:r>
              <a:rPr lang="fr-FR" sz="3600" b="1" dirty="0">
                <a:solidFill>
                  <a:schemeClr val="bg1"/>
                </a:solidFill>
                <a:latin typeface="Arial" panose="020B0604020202020204" pitchFamily="34" charset="0"/>
                <a:cs typeface="Arial" panose="020B0604020202020204" pitchFamily="34" charset="0"/>
              </a:rPr>
              <a:t>90%</a:t>
            </a:r>
          </a:p>
          <a:p>
            <a:pPr algn="ctr"/>
            <a:r>
              <a:rPr lang="fr-FR" sz="1100" b="1" dirty="0">
                <a:solidFill>
                  <a:schemeClr val="bg1"/>
                </a:solidFill>
                <a:latin typeface="Arial" panose="020B0604020202020204" pitchFamily="34" charset="0"/>
                <a:cs typeface="Arial" panose="020B0604020202020204" pitchFamily="34" charset="0"/>
              </a:rPr>
              <a:t>D’INSERTION</a:t>
            </a:r>
          </a:p>
          <a:p>
            <a:pPr algn="ctr"/>
            <a:r>
              <a:rPr lang="fr-FR" sz="1100" b="1" dirty="0">
                <a:solidFill>
                  <a:schemeClr val="bg1"/>
                </a:solidFill>
                <a:latin typeface="Arial" panose="020B0604020202020204" pitchFamily="34" charset="0"/>
                <a:cs typeface="Arial" panose="020B0604020202020204" pitchFamily="34" charset="0"/>
              </a:rPr>
              <a:t>PROFESSIONNELLE</a:t>
            </a:r>
          </a:p>
          <a:p>
            <a:pPr algn="ctr"/>
            <a:r>
              <a:rPr lang="fr-FR" sz="1100" b="1" dirty="0">
                <a:solidFill>
                  <a:schemeClr val="bg1"/>
                </a:solidFill>
                <a:latin typeface="Arial" panose="020B0604020202020204" pitchFamily="34" charset="0"/>
                <a:cs typeface="Arial" panose="020B0604020202020204" pitchFamily="34" charset="0"/>
              </a:rPr>
              <a:t>A 6 MOIS </a:t>
            </a:r>
          </a:p>
        </p:txBody>
      </p:sp>
      <p:sp>
        <p:nvSpPr>
          <p:cNvPr id="13" name="ZoneTexte 12">
            <a:extLst>
              <a:ext uri="{FF2B5EF4-FFF2-40B4-BE49-F238E27FC236}">
                <a16:creationId xmlns:a16="http://schemas.microsoft.com/office/drawing/2014/main" id="{6B7E07A0-255F-D880-D1E1-F96E09347D09}"/>
              </a:ext>
            </a:extLst>
          </p:cNvPr>
          <p:cNvSpPr txBox="1"/>
          <p:nvPr/>
        </p:nvSpPr>
        <p:spPr>
          <a:xfrm>
            <a:off x="8169400" y="3474358"/>
            <a:ext cx="1723435" cy="1569660"/>
          </a:xfrm>
          <a:prstGeom prst="rect">
            <a:avLst/>
          </a:prstGeom>
          <a:noFill/>
        </p:spPr>
        <p:txBody>
          <a:bodyPr wrap="square" rtlCol="0">
            <a:spAutoFit/>
          </a:bodyPr>
          <a:lstStyle/>
          <a:p>
            <a:pPr>
              <a:buClr>
                <a:srgbClr val="005677"/>
              </a:buClr>
            </a:pPr>
            <a:r>
              <a:rPr lang="fr-FR" sz="1200" b="1" dirty="0">
                <a:solidFill>
                  <a:schemeClr val="bg1"/>
                </a:solidFill>
                <a:latin typeface="Arial" panose="020B0604020202020204" pitchFamily="34" charset="0"/>
                <a:cs typeface="Arial" panose="020B0604020202020204" pitchFamily="34" charset="0"/>
              </a:rPr>
              <a:t>RÉPONDRE AUX FUTURS BESOINS DE RECRUTEMENT DES ENTREPRISES</a:t>
            </a:r>
          </a:p>
          <a:p>
            <a:endParaRPr lang="fr-FR" sz="1200" b="1" dirty="0">
              <a:solidFill>
                <a:schemeClr val="bg1"/>
              </a:solidFill>
              <a:latin typeface="Arial" panose="020B0604020202020204" pitchFamily="34" charset="0"/>
              <a:cs typeface="Arial" panose="020B0604020202020204" pitchFamily="34" charset="0"/>
            </a:endParaRPr>
          </a:p>
          <a:p>
            <a:pPr>
              <a:buClr>
                <a:srgbClr val="005677"/>
              </a:buClr>
            </a:pPr>
            <a:r>
              <a:rPr lang="fr-FR" sz="1200" b="1" dirty="0">
                <a:solidFill>
                  <a:schemeClr val="bg1"/>
                </a:solidFill>
                <a:latin typeface="Arial" panose="020B0604020202020204" pitchFamily="34" charset="0"/>
                <a:cs typeface="Arial" panose="020B0604020202020204" pitchFamily="34" charset="0"/>
              </a:rPr>
              <a:t>ACCOMPAGNER LES APPRENTIS VERS LA RÉUSSITE</a:t>
            </a:r>
          </a:p>
        </p:txBody>
      </p:sp>
    </p:spTree>
    <p:extLst>
      <p:ext uri="{BB962C8B-B14F-4D97-AF65-F5344CB8AC3E}">
        <p14:creationId xmlns:p14="http://schemas.microsoft.com/office/powerpoint/2010/main" val="200029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84" name="Rectangle 83"/>
          <p:cNvSpPr/>
          <p:nvPr/>
        </p:nvSpPr>
        <p:spPr>
          <a:xfrm>
            <a:off x="2314140" y="2490450"/>
            <a:ext cx="2524361" cy="3742648"/>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ZoneTexte 84"/>
          <p:cNvSpPr txBox="1"/>
          <p:nvPr/>
        </p:nvSpPr>
        <p:spPr>
          <a:xfrm>
            <a:off x="2330405" y="3570763"/>
            <a:ext cx="2493839" cy="2488021"/>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19 CONSEILLERS</a:t>
            </a:r>
          </a:p>
          <a:p>
            <a:pPr algn="ctr"/>
            <a:r>
              <a:rPr lang="fr-FR" sz="1400" b="1" dirty="0">
                <a:solidFill>
                  <a:schemeClr val="bg1"/>
                </a:solidFill>
                <a:latin typeface="Arial" panose="020B0604020202020204" pitchFamily="34" charset="0"/>
                <a:cs typeface="Arial" panose="020B0604020202020204" pitchFamily="34" charset="0"/>
              </a:rPr>
              <a:t>AU SERVICE</a:t>
            </a:r>
          </a:p>
          <a:p>
            <a:pPr algn="ctr"/>
            <a:r>
              <a:rPr lang="fr-FR" sz="1400" b="1" dirty="0">
                <a:solidFill>
                  <a:schemeClr val="bg1"/>
                </a:solidFill>
                <a:latin typeface="Arial" panose="020B0604020202020204" pitchFamily="34" charset="0"/>
                <a:cs typeface="Arial" panose="020B0604020202020204" pitchFamily="34" charset="0"/>
              </a:rPr>
              <a:t>SOURCING</a:t>
            </a:r>
          </a:p>
          <a:p>
            <a:pPr algn="ctr"/>
            <a:r>
              <a:rPr lang="fr-FR" sz="1400" b="1" dirty="0">
                <a:solidFill>
                  <a:schemeClr val="bg1"/>
                </a:solidFill>
                <a:latin typeface="Arial" panose="020B0604020202020204" pitchFamily="34" charset="0"/>
                <a:cs typeface="Arial" panose="020B0604020202020204" pitchFamily="34" charset="0"/>
              </a:rPr>
              <a:t>PLACEMENT</a:t>
            </a:r>
          </a:p>
          <a:p>
            <a:pPr algn="ctr"/>
            <a:endParaRPr lang="fr-FR" sz="1400" b="1" dirty="0">
              <a:solidFill>
                <a:schemeClr val="bg1"/>
              </a:solidFill>
              <a:latin typeface="Arial" panose="020B0604020202020204" pitchFamily="34" charset="0"/>
              <a:cs typeface="Arial" panose="020B0604020202020204" pitchFamily="34" charset="0"/>
            </a:endParaRPr>
          </a:p>
          <a:p>
            <a:pPr algn="ctr"/>
            <a:r>
              <a:rPr lang="fr-FR" sz="1400" dirty="0">
                <a:solidFill>
                  <a:schemeClr val="bg1"/>
                </a:solidFill>
                <a:latin typeface="Arial" panose="020B0604020202020204" pitchFamily="34" charset="0"/>
                <a:cs typeface="Arial" panose="020B0604020202020204" pitchFamily="34" charset="0"/>
              </a:rPr>
              <a:t>Accompagnement</a:t>
            </a:r>
          </a:p>
          <a:p>
            <a:pPr algn="ctr"/>
            <a:r>
              <a:rPr lang="fr-FR" sz="1400" dirty="0">
                <a:solidFill>
                  <a:schemeClr val="bg1"/>
                </a:solidFill>
                <a:latin typeface="Arial" panose="020B0604020202020204" pitchFamily="34" charset="0"/>
                <a:cs typeface="Arial" panose="020B0604020202020204" pitchFamily="34" charset="0"/>
              </a:rPr>
              <a:t>personnalisé de</a:t>
            </a:r>
          </a:p>
          <a:p>
            <a:pPr algn="ctr"/>
            <a:r>
              <a:rPr lang="fr-FR" sz="1400" dirty="0">
                <a:solidFill>
                  <a:schemeClr val="bg1"/>
                </a:solidFill>
                <a:latin typeface="Arial" panose="020B0604020202020204" pitchFamily="34" charset="0"/>
                <a:cs typeface="Arial" panose="020B0604020202020204" pitchFamily="34" charset="0"/>
              </a:rPr>
              <a:t>l’admission</a:t>
            </a:r>
          </a:p>
          <a:p>
            <a:pPr algn="ctr"/>
            <a:r>
              <a:rPr lang="fr-FR" sz="1400" dirty="0">
                <a:solidFill>
                  <a:schemeClr val="bg1"/>
                </a:solidFill>
                <a:latin typeface="Arial" panose="020B0604020202020204" pitchFamily="34" charset="0"/>
                <a:cs typeface="Arial" panose="020B0604020202020204" pitchFamily="34" charset="0"/>
              </a:rPr>
              <a:t>des candidats</a:t>
            </a:r>
          </a:p>
          <a:p>
            <a:pPr algn="ctr"/>
            <a:r>
              <a:rPr lang="fr-FR" sz="1400" dirty="0">
                <a:solidFill>
                  <a:schemeClr val="bg1"/>
                </a:solidFill>
                <a:latin typeface="Arial" panose="020B0604020202020204" pitchFamily="34" charset="0"/>
                <a:cs typeface="Arial" panose="020B0604020202020204" pitchFamily="34" charset="0"/>
              </a:rPr>
              <a:t>au placement</a:t>
            </a:r>
          </a:p>
          <a:p>
            <a:pPr algn="ctr"/>
            <a:r>
              <a:rPr lang="fr-FR" sz="1400" dirty="0">
                <a:solidFill>
                  <a:schemeClr val="bg1"/>
                </a:solidFill>
                <a:latin typeface="Arial" panose="020B0604020202020204" pitchFamily="34" charset="0"/>
                <a:cs typeface="Arial" panose="020B0604020202020204" pitchFamily="34" charset="0"/>
              </a:rPr>
              <a:t>en entreprise</a:t>
            </a:r>
          </a:p>
        </p:txBody>
      </p:sp>
      <p:pic>
        <p:nvPicPr>
          <p:cNvPr id="83" name="Imag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448" y="2590261"/>
            <a:ext cx="815819" cy="806189"/>
          </a:xfrm>
          <a:prstGeom prst="rect">
            <a:avLst/>
          </a:prstGeom>
        </p:spPr>
      </p:pic>
      <p:sp>
        <p:nvSpPr>
          <p:cNvPr id="32" name="Rectangle 31"/>
          <p:cNvSpPr/>
          <p:nvPr/>
        </p:nvSpPr>
        <p:spPr>
          <a:xfrm>
            <a:off x="4914602" y="2490451"/>
            <a:ext cx="2510102" cy="3742648"/>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4909779" y="3570763"/>
            <a:ext cx="2514925" cy="2464692"/>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UNE PÉDAGOGIE</a:t>
            </a:r>
          </a:p>
          <a:p>
            <a:pPr algn="ctr"/>
            <a:r>
              <a:rPr lang="fr-FR" sz="1400" b="1" dirty="0">
                <a:solidFill>
                  <a:schemeClr val="bg1"/>
                </a:solidFill>
                <a:latin typeface="Arial" panose="020B0604020202020204" pitchFamily="34" charset="0"/>
                <a:cs typeface="Arial" panose="020B0604020202020204" pitchFamily="34" charset="0"/>
              </a:rPr>
              <a:t>PAR APPROCHE</a:t>
            </a:r>
          </a:p>
          <a:p>
            <a:pPr algn="ctr"/>
            <a:r>
              <a:rPr lang="fr-FR" sz="1400" b="1" dirty="0">
                <a:solidFill>
                  <a:schemeClr val="bg1"/>
                </a:solidFill>
                <a:latin typeface="Arial" panose="020B0604020202020204" pitchFamily="34" charset="0"/>
                <a:cs typeface="Arial" panose="020B0604020202020204" pitchFamily="34" charset="0"/>
              </a:rPr>
              <a:t>COMPÉTENCES</a:t>
            </a:r>
          </a:p>
          <a:p>
            <a:pPr algn="ctr">
              <a:spcBef>
                <a:spcPts val="0"/>
              </a:spcBef>
            </a:pPr>
            <a:endParaRPr lang="fr-FR" sz="1400" dirty="0">
              <a:solidFill>
                <a:schemeClr val="bg1"/>
              </a:solidFill>
              <a:latin typeface="Arial" panose="020B0604020202020204" pitchFamily="34" charset="0"/>
              <a:cs typeface="Arial" panose="020B0604020202020204" pitchFamily="34" charset="0"/>
            </a:endParaRPr>
          </a:p>
          <a:p>
            <a:pPr algn="ctr">
              <a:spcBef>
                <a:spcPts val="0"/>
              </a:spcBef>
            </a:pPr>
            <a:r>
              <a:rPr lang="fr-FR" sz="1400" dirty="0">
                <a:solidFill>
                  <a:schemeClr val="bg1"/>
                </a:solidFill>
                <a:latin typeface="Arial" panose="020B0604020202020204" pitchFamily="34" charset="0"/>
                <a:cs typeface="Arial" panose="020B0604020202020204" pitchFamily="34" charset="0"/>
              </a:rPr>
              <a:t>Adaptation des référentiels aux compétences clés </a:t>
            </a:r>
          </a:p>
          <a:p>
            <a:pPr algn="ctr">
              <a:spcBef>
                <a:spcPts val="0"/>
              </a:spcBef>
            </a:pPr>
            <a:r>
              <a:rPr lang="fr-FR" sz="1400" dirty="0">
                <a:solidFill>
                  <a:schemeClr val="bg1"/>
                </a:solidFill>
                <a:latin typeface="Arial" panose="020B0604020202020204" pitchFamily="34" charset="0"/>
                <a:cs typeface="Arial" panose="020B0604020202020204" pitchFamily="34" charset="0"/>
              </a:rPr>
              <a:t>de chaque métier, pédagogie par projets, utilisation des outils pédagogiques numériques</a:t>
            </a:r>
          </a:p>
          <a:p>
            <a:pPr algn="ctr"/>
            <a:endParaRPr lang="fr-FR" sz="1400" b="1" dirty="0">
              <a:solidFill>
                <a:schemeClr val="bg1"/>
              </a:solidFill>
              <a:latin typeface="Arial" panose="020B0604020202020204" pitchFamily="34" charset="0"/>
              <a:cs typeface="Arial" panose="020B0604020202020204" pitchFamily="34" charset="0"/>
            </a:endParaRPr>
          </a:p>
        </p:txBody>
      </p:sp>
      <p:pic>
        <p:nvPicPr>
          <p:cNvPr id="31" name="Imag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809" y="2628325"/>
            <a:ext cx="712763" cy="768125"/>
          </a:xfrm>
          <a:prstGeom prst="rect">
            <a:avLst/>
          </a:prstGeom>
        </p:spPr>
      </p:pic>
      <p:sp>
        <p:nvSpPr>
          <p:cNvPr id="41" name="Rectangle 40"/>
          <p:cNvSpPr/>
          <p:nvPr/>
        </p:nvSpPr>
        <p:spPr>
          <a:xfrm>
            <a:off x="7500990" y="2490450"/>
            <a:ext cx="2561647" cy="3730337"/>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7695371" y="3570763"/>
            <a:ext cx="2166224" cy="1815882"/>
          </a:xfrm>
          <a:prstGeom prst="rect">
            <a:avLst/>
          </a:prstGeom>
          <a:noFill/>
        </p:spPr>
        <p:txBody>
          <a:bodyPr wrap="square" rtlCol="0">
            <a:spAutoFit/>
          </a:bodyPr>
          <a:lstStyle/>
          <a:p>
            <a:pPr algn="ctr">
              <a:tabLst>
                <a:tab pos="285750" algn="l"/>
              </a:tabLst>
            </a:pPr>
            <a:r>
              <a:rPr lang="fr-FR" sz="1400" b="1" cap="all" dirty="0">
                <a:solidFill>
                  <a:schemeClr val="bg1"/>
                </a:solidFill>
                <a:latin typeface="Arial" panose="020B0604020202020204" pitchFamily="34" charset="0"/>
                <a:cs typeface="Arial" panose="020B0604020202020204" pitchFamily="34" charset="0"/>
              </a:rPr>
              <a:t>LES CERTIFICATIONS DE COMPÉTENCES</a:t>
            </a:r>
          </a:p>
          <a:p>
            <a:pPr algn="ctr">
              <a:tabLst>
                <a:tab pos="285750" algn="l"/>
              </a:tabLst>
            </a:pPr>
            <a:endParaRPr lang="fr-FR" sz="1400" b="1" cap="all" dirty="0">
              <a:solidFill>
                <a:schemeClr val="bg1"/>
              </a:solidFill>
              <a:latin typeface="Arial" panose="020B0604020202020204" pitchFamily="34" charset="0"/>
              <a:cs typeface="Arial" panose="020B0604020202020204" pitchFamily="34" charset="0"/>
            </a:endParaRPr>
          </a:p>
          <a:p>
            <a:pPr algn="ctr">
              <a:tabLst>
                <a:tab pos="285750" algn="l"/>
              </a:tabLst>
            </a:pPr>
            <a:r>
              <a:rPr lang="fr-FR" sz="1400" dirty="0">
                <a:solidFill>
                  <a:schemeClr val="bg1"/>
                </a:solidFill>
                <a:latin typeface="Arial" panose="020B0604020202020204" pitchFamily="34" charset="0"/>
                <a:cs typeface="Arial" panose="020B0604020202020204" pitchFamily="34" charset="0"/>
              </a:rPr>
              <a:t>Projet Voltaire, TOEIC</a:t>
            </a:r>
            <a:r>
              <a:rPr lang="fr-FR" sz="1400" baseline="30000" dirty="0">
                <a:solidFill>
                  <a:schemeClr val="bg1"/>
                </a:solidFill>
                <a:latin typeface="Arial" panose="020B0604020202020204" pitchFamily="34" charset="0"/>
                <a:cs typeface="Arial" panose="020B0604020202020204" pitchFamily="34" charset="0"/>
              </a:rPr>
              <a:t>©</a:t>
            </a:r>
            <a:r>
              <a:rPr lang="fr-FR" sz="1400" dirty="0">
                <a:solidFill>
                  <a:schemeClr val="bg1"/>
                </a:solidFill>
                <a:latin typeface="Arial" panose="020B0604020202020204" pitchFamily="34" charset="0"/>
                <a:cs typeface="Arial" panose="020B0604020202020204" pitchFamily="34" charset="0"/>
              </a:rPr>
              <a:t>, Certifications Professionnelles (CACES</a:t>
            </a:r>
            <a:r>
              <a:rPr lang="fr-FR" sz="1400" baseline="30000" dirty="0">
                <a:solidFill>
                  <a:schemeClr val="bg1"/>
                </a:solidFill>
                <a:latin typeface="Arial" panose="020B0604020202020204" pitchFamily="34" charset="0"/>
                <a:cs typeface="Arial" panose="020B0604020202020204" pitchFamily="34" charset="0"/>
              </a:rPr>
              <a:t>®</a:t>
            </a:r>
            <a:r>
              <a:rPr lang="fr-FR" sz="1400" dirty="0">
                <a:solidFill>
                  <a:schemeClr val="bg1"/>
                </a:solidFill>
                <a:latin typeface="Arial" panose="020B0604020202020204" pitchFamily="34" charset="0"/>
                <a:cs typeface="Arial" panose="020B0604020202020204" pitchFamily="34" charset="0"/>
              </a:rPr>
              <a:t>, Licence soudage)</a:t>
            </a:r>
          </a:p>
        </p:txBody>
      </p:sp>
      <p:pic>
        <p:nvPicPr>
          <p:cNvPr id="40" name="Imag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5216" y="2601179"/>
            <a:ext cx="730200" cy="700496"/>
          </a:xfrm>
          <a:prstGeom prst="rect">
            <a:avLst/>
          </a:prstGeom>
        </p:spPr>
      </p:pic>
      <p:grpSp>
        <p:nvGrpSpPr>
          <p:cNvPr id="2" name="Groupe 1">
            <a:extLst>
              <a:ext uri="{FF2B5EF4-FFF2-40B4-BE49-F238E27FC236}">
                <a16:creationId xmlns:a16="http://schemas.microsoft.com/office/drawing/2014/main" id="{78D2871B-CFC1-3F44-F41B-8764E3833237}"/>
              </a:ext>
            </a:extLst>
          </p:cNvPr>
          <p:cNvGrpSpPr/>
          <p:nvPr/>
        </p:nvGrpSpPr>
        <p:grpSpPr>
          <a:xfrm>
            <a:off x="2309318" y="1316955"/>
            <a:ext cx="7753320" cy="929212"/>
            <a:chOff x="987604" y="2084407"/>
            <a:chExt cx="7026006" cy="929212"/>
          </a:xfrm>
          <a:solidFill>
            <a:schemeClr val="accent1">
              <a:lumMod val="60000"/>
              <a:lumOff val="40000"/>
            </a:schemeClr>
          </a:solidFill>
        </p:grpSpPr>
        <p:grpSp>
          <p:nvGrpSpPr>
            <p:cNvPr id="3" name="Groupe 2">
              <a:extLst>
                <a:ext uri="{FF2B5EF4-FFF2-40B4-BE49-F238E27FC236}">
                  <a16:creationId xmlns:a16="http://schemas.microsoft.com/office/drawing/2014/main" id="{21E30FB8-DB7D-BDB3-4B25-FB7C5D885550}"/>
                </a:ext>
              </a:extLst>
            </p:cNvPr>
            <p:cNvGrpSpPr/>
            <p:nvPr/>
          </p:nvGrpSpPr>
          <p:grpSpPr>
            <a:xfrm>
              <a:off x="987604" y="2084407"/>
              <a:ext cx="7026006" cy="929212"/>
              <a:chOff x="987604" y="2084407"/>
              <a:chExt cx="7026006" cy="929212"/>
            </a:xfrm>
            <a:grpFill/>
          </p:grpSpPr>
          <p:sp>
            <p:nvSpPr>
              <p:cNvPr id="5" name="Rectangle 4">
                <a:extLst>
                  <a:ext uri="{FF2B5EF4-FFF2-40B4-BE49-F238E27FC236}">
                    <a16:creationId xmlns:a16="http://schemas.microsoft.com/office/drawing/2014/main" id="{B793D814-EE37-A090-C5C6-5993D34C25FC}"/>
                  </a:ext>
                </a:extLst>
              </p:cNvPr>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riangle isocèle 5">
                <a:extLst>
                  <a:ext uri="{FF2B5EF4-FFF2-40B4-BE49-F238E27FC236}">
                    <a16:creationId xmlns:a16="http://schemas.microsoft.com/office/drawing/2014/main" id="{9C0D1E01-D47C-1D82-2D44-A4E3B48E2EE1}"/>
                  </a:ext>
                </a:extLst>
              </p:cNvPr>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 name="ZoneTexte 3">
              <a:extLst>
                <a:ext uri="{FF2B5EF4-FFF2-40B4-BE49-F238E27FC236}">
                  <a16:creationId xmlns:a16="http://schemas.microsoft.com/office/drawing/2014/main" id="{41EA70A4-6839-958A-1378-585F509555D6}"/>
                </a:ext>
              </a:extLst>
            </p:cNvPr>
            <p:cNvSpPr txBox="1"/>
            <p:nvPr/>
          </p:nvSpPr>
          <p:spPr>
            <a:xfrm>
              <a:off x="1160882" y="2190992"/>
              <a:ext cx="6689653" cy="461665"/>
            </a:xfrm>
            <a:prstGeom prst="rect">
              <a:avLst/>
            </a:prstGeom>
            <a:grpFill/>
          </p:spPr>
          <p:txBody>
            <a:bodyPr wrap="none" rtlCol="0">
              <a:spAutoFit/>
            </a:bodyPr>
            <a:lstStyle/>
            <a:p>
              <a:pPr algn="ctr"/>
              <a:r>
                <a:rPr lang="fr-FR" sz="2400" b="1" dirty="0">
                  <a:solidFill>
                    <a:schemeClr val="bg1"/>
                  </a:solidFill>
                  <a:latin typeface="Arial" panose="020B0604020202020204" pitchFamily="34" charset="0"/>
                  <a:cs typeface="Arial" panose="020B0604020202020204" pitchFamily="34" charset="0"/>
                </a:rPr>
                <a:t>Pour la réussite des 1 850 apprentis en formation</a:t>
              </a:r>
            </a:p>
          </p:txBody>
        </p:sp>
      </p:grpSp>
    </p:spTree>
    <p:extLst>
      <p:ext uri="{BB962C8B-B14F-4D97-AF65-F5344CB8AC3E}">
        <p14:creationId xmlns:p14="http://schemas.microsoft.com/office/powerpoint/2010/main" val="3272204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18" name="Rectangle 17"/>
          <p:cNvSpPr/>
          <p:nvPr/>
        </p:nvSpPr>
        <p:spPr>
          <a:xfrm>
            <a:off x="5868138" y="1705894"/>
            <a:ext cx="5856639" cy="3125883"/>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5868138" y="1254363"/>
            <a:ext cx="5856637"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Titre Professionnel</a:t>
            </a:r>
          </a:p>
        </p:txBody>
      </p:sp>
      <p:sp>
        <p:nvSpPr>
          <p:cNvPr id="17" name="ZoneTexte 16"/>
          <p:cNvSpPr txBox="1"/>
          <p:nvPr/>
        </p:nvSpPr>
        <p:spPr>
          <a:xfrm>
            <a:off x="5980918" y="1784922"/>
            <a:ext cx="5631075" cy="3023905"/>
          </a:xfrm>
          <a:prstGeom prst="rect">
            <a:avLst/>
          </a:prstGeom>
          <a:noFill/>
        </p:spPr>
        <p:txBody>
          <a:bodyPr wrap="square" rtlCol="0">
            <a:spAutoFit/>
          </a:bodyPr>
          <a:lstStyle/>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Opérateur Régleur en Usinage Assisté par Ordinateur (ORUAO), niveau 3</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Tuyauteur Industriel (TI), niveau 3</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Soudeur TIG électrode enrobée, niveau 3</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Conducteur d’Installations et de Machines Automatisées (CIMA), niveau 3</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de Production Industrielle (TPI), niveau 4</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en Maintenance Industrielle (TMI), niveau 4</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Agent de Fabrication Industrielle (AFI), niveau 3</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Soudeur Assembleur Industriel (SAI), niveau 3</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en Chaudronnerie (TC), niveau 4</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Animateur Qualité Sécurité Environnement (QSE), niveau 5</a:t>
            </a:r>
          </a:p>
        </p:txBody>
      </p:sp>
      <p:sp>
        <p:nvSpPr>
          <p:cNvPr id="13" name="Rectangle 12">
            <a:extLst>
              <a:ext uri="{FF2B5EF4-FFF2-40B4-BE49-F238E27FC236}">
                <a16:creationId xmlns:a16="http://schemas.microsoft.com/office/drawing/2014/main" id="{7BB54723-F37D-C326-DDE0-52661EFE726B}"/>
              </a:ext>
            </a:extLst>
          </p:cNvPr>
          <p:cNvSpPr/>
          <p:nvPr/>
        </p:nvSpPr>
        <p:spPr>
          <a:xfrm>
            <a:off x="5887137" y="5394040"/>
            <a:ext cx="5856639" cy="1015200"/>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BC36D145-714E-8036-7F7C-0214EE83398E}"/>
              </a:ext>
            </a:extLst>
          </p:cNvPr>
          <p:cNvSpPr txBox="1"/>
          <p:nvPr/>
        </p:nvSpPr>
        <p:spPr>
          <a:xfrm>
            <a:off x="5887137" y="4921339"/>
            <a:ext cx="5837639" cy="461665"/>
          </a:xfrm>
          <a:prstGeom prst="rect">
            <a:avLst/>
          </a:prstGeom>
          <a:noFill/>
        </p:spPr>
        <p:txBody>
          <a:bodyPr wrap="square" rtlCol="0">
            <a:spAutoFit/>
          </a:bodyPr>
          <a:lstStyle/>
          <a:p>
            <a:pPr algn="ctr"/>
            <a:r>
              <a:rPr lang="fr-FR" sz="2400" b="1" dirty="0">
                <a:solidFill>
                  <a:srgbClr val="AF1280"/>
                </a:solidFill>
                <a:latin typeface="Arial" panose="020B0604020202020204" pitchFamily="34" charset="0"/>
                <a:cs typeface="Arial" panose="020B0604020202020204" pitchFamily="34" charset="0"/>
              </a:rPr>
              <a:t>CAP</a:t>
            </a:r>
          </a:p>
        </p:txBody>
      </p:sp>
      <p:pic>
        <p:nvPicPr>
          <p:cNvPr id="21" name="Image 20">
            <a:extLst>
              <a:ext uri="{FF2B5EF4-FFF2-40B4-BE49-F238E27FC236}">
                <a16:creationId xmlns:a16="http://schemas.microsoft.com/office/drawing/2014/main" id="{165684CC-BD6D-401E-CB74-7718E68DFF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16" t="88" b="-88"/>
          <a:stretch/>
        </p:blipFill>
        <p:spPr>
          <a:xfrm>
            <a:off x="3063742" y="1719040"/>
            <a:ext cx="2598633" cy="3112737"/>
          </a:xfrm>
          <a:prstGeom prst="rect">
            <a:avLst/>
          </a:prstGeom>
        </p:spPr>
      </p:pic>
      <p:pic>
        <p:nvPicPr>
          <p:cNvPr id="22" name="Image 21">
            <a:extLst>
              <a:ext uri="{FF2B5EF4-FFF2-40B4-BE49-F238E27FC236}">
                <a16:creationId xmlns:a16="http://schemas.microsoft.com/office/drawing/2014/main" id="{F432E87A-5225-728F-FACC-D1E8763DD6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5" r="11341"/>
          <a:stretch/>
        </p:blipFill>
        <p:spPr>
          <a:xfrm>
            <a:off x="300363" y="1708061"/>
            <a:ext cx="2598634" cy="3109984"/>
          </a:xfrm>
          <a:prstGeom prst="rect">
            <a:avLst/>
          </a:prstGeom>
        </p:spPr>
      </p:pic>
      <p:sp>
        <p:nvSpPr>
          <p:cNvPr id="23" name="ZoneTexte 22">
            <a:extLst>
              <a:ext uri="{FF2B5EF4-FFF2-40B4-BE49-F238E27FC236}">
                <a16:creationId xmlns:a16="http://schemas.microsoft.com/office/drawing/2014/main" id="{1BD566D7-629E-3DF0-DF54-8706D299D9F3}"/>
              </a:ext>
            </a:extLst>
          </p:cNvPr>
          <p:cNvSpPr txBox="1"/>
          <p:nvPr/>
        </p:nvSpPr>
        <p:spPr>
          <a:xfrm>
            <a:off x="6112701" y="5645276"/>
            <a:ext cx="5631075" cy="307777"/>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Réalisations Industrielles en Chaudronnerie ou Soudage (RICS)</a:t>
            </a:r>
          </a:p>
        </p:txBody>
      </p:sp>
      <p:sp>
        <p:nvSpPr>
          <p:cNvPr id="24" name="Rectangle 23">
            <a:extLst>
              <a:ext uri="{FF2B5EF4-FFF2-40B4-BE49-F238E27FC236}">
                <a16:creationId xmlns:a16="http://schemas.microsoft.com/office/drawing/2014/main" id="{501990FE-EA4B-0F0C-EB46-3F917B0D52EA}"/>
              </a:ext>
            </a:extLst>
          </p:cNvPr>
          <p:cNvSpPr/>
          <p:nvPr/>
        </p:nvSpPr>
        <p:spPr>
          <a:xfrm>
            <a:off x="300363" y="5404532"/>
            <a:ext cx="5473991" cy="1015200"/>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7782F3B6-0169-D68D-B5DE-C37BC7B79BF9}"/>
              </a:ext>
            </a:extLst>
          </p:cNvPr>
          <p:cNvSpPr txBox="1"/>
          <p:nvPr/>
        </p:nvSpPr>
        <p:spPr>
          <a:xfrm>
            <a:off x="300363" y="4929319"/>
            <a:ext cx="5473991" cy="461665"/>
          </a:xfrm>
          <a:prstGeom prst="rect">
            <a:avLst/>
          </a:prstGeom>
          <a:noFill/>
        </p:spPr>
        <p:txBody>
          <a:bodyPr wrap="square" rtlCol="0">
            <a:spAutoFit/>
          </a:bodyPr>
          <a:lstStyle/>
          <a:p>
            <a:pPr algn="ctr"/>
            <a:r>
              <a:rPr lang="fr-FR" sz="2400" b="1" dirty="0">
                <a:solidFill>
                  <a:srgbClr val="F17C0E"/>
                </a:solidFill>
                <a:latin typeface="Arial" panose="020B0604020202020204" pitchFamily="34" charset="0"/>
                <a:cs typeface="Arial" panose="020B0604020202020204" pitchFamily="34" charset="0"/>
              </a:rPr>
              <a:t>Mention Complémentaire</a:t>
            </a:r>
          </a:p>
        </p:txBody>
      </p:sp>
      <p:sp>
        <p:nvSpPr>
          <p:cNvPr id="26" name="ZoneTexte 25">
            <a:extLst>
              <a:ext uri="{FF2B5EF4-FFF2-40B4-BE49-F238E27FC236}">
                <a16:creationId xmlns:a16="http://schemas.microsoft.com/office/drawing/2014/main" id="{82554B65-3BE1-4DCC-438A-480857B59EA9}"/>
              </a:ext>
            </a:extLst>
          </p:cNvPr>
          <p:cNvSpPr txBox="1"/>
          <p:nvPr/>
        </p:nvSpPr>
        <p:spPr>
          <a:xfrm>
            <a:off x="501569" y="5568332"/>
            <a:ext cx="4886861" cy="600164"/>
          </a:xfrm>
          <a:prstGeom prst="rect">
            <a:avLst/>
          </a:prstGeom>
          <a:noFill/>
        </p:spPr>
        <p:txBody>
          <a:bodyPr wrap="square" rtlCol="0">
            <a:spAutoFit/>
          </a:bodyPr>
          <a:lstStyle/>
          <a:p>
            <a:pPr marL="288000" indent="-28800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en Soudage (TS), niveau 4</a:t>
            </a:r>
          </a:p>
          <a:p>
            <a:pPr marL="288000" indent="-28800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en Tuyauterie (TT), niveau 4</a:t>
            </a:r>
          </a:p>
        </p:txBody>
      </p:sp>
    </p:spTree>
    <p:extLst>
      <p:ext uri="{BB962C8B-B14F-4D97-AF65-F5344CB8AC3E}">
        <p14:creationId xmlns:p14="http://schemas.microsoft.com/office/powerpoint/2010/main" val="414724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9890" t="-221" r="6611" b="221"/>
          <a:stretch/>
        </p:blipFill>
        <p:spPr>
          <a:xfrm>
            <a:off x="9193973" y="2272420"/>
            <a:ext cx="2598633" cy="3112150"/>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6533" r="9968"/>
          <a:stretch/>
        </p:blipFill>
        <p:spPr>
          <a:xfrm>
            <a:off x="6430594" y="2272420"/>
            <a:ext cx="2598634" cy="3112151"/>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48" name="Rectangle 47"/>
          <p:cNvSpPr/>
          <p:nvPr/>
        </p:nvSpPr>
        <p:spPr>
          <a:xfrm>
            <a:off x="409210" y="2272420"/>
            <a:ext cx="5856639" cy="3125883"/>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ZoneTexte 49"/>
          <p:cNvSpPr txBox="1"/>
          <p:nvPr/>
        </p:nvSpPr>
        <p:spPr>
          <a:xfrm>
            <a:off x="409211" y="1810086"/>
            <a:ext cx="5856638"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BAC</a:t>
            </a:r>
          </a:p>
        </p:txBody>
      </p:sp>
      <p:sp>
        <p:nvSpPr>
          <p:cNvPr id="47" name="ZoneTexte 46"/>
          <p:cNvSpPr txBox="1"/>
          <p:nvPr/>
        </p:nvSpPr>
        <p:spPr>
          <a:xfrm>
            <a:off x="495475" y="2732746"/>
            <a:ext cx="5770374" cy="1985159"/>
          </a:xfrm>
          <a:prstGeom prst="rect">
            <a:avLst/>
          </a:prstGeom>
          <a:noFill/>
        </p:spPr>
        <p:txBody>
          <a:bodyPr wrap="square" rtlCol="0">
            <a:spAutoFit/>
          </a:bodyPr>
          <a:lstStyle/>
          <a:p>
            <a:pPr marL="288000" indent="-28575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Métiers de l’Electricité et de ses Environnements Connectés (MELEC)</a:t>
            </a:r>
          </a:p>
          <a:p>
            <a:pPr marL="288000" indent="-28575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Maintenance des Systèmes de Production Connectés (MSPC)</a:t>
            </a:r>
          </a:p>
          <a:p>
            <a:pPr marL="288000" indent="-28575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en Réalisation de Produits Mécaniques (TRPM)</a:t>
            </a:r>
          </a:p>
          <a:p>
            <a:pPr marL="288000" indent="-28575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Option RSP et RMO</a:t>
            </a:r>
          </a:p>
          <a:p>
            <a:pPr marL="288000" indent="-28575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Pilote de ligne de Production (PLP)</a:t>
            </a:r>
          </a:p>
          <a:p>
            <a:pPr marL="288000" indent="-285750">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Technicien en Chaudronnerie Industrielle (TCI)	</a:t>
            </a:r>
          </a:p>
        </p:txBody>
      </p:sp>
    </p:spTree>
    <p:extLst>
      <p:ext uri="{BB962C8B-B14F-4D97-AF65-F5344CB8AC3E}">
        <p14:creationId xmlns:p14="http://schemas.microsoft.com/office/powerpoint/2010/main" val="190899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p:cNvSpPr/>
          <p:nvPr/>
        </p:nvSpPr>
        <p:spPr>
          <a:xfrm>
            <a:off x="4758268" y="1756343"/>
            <a:ext cx="2518506" cy="4463431"/>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ZoneTexte 43"/>
          <p:cNvSpPr txBox="1"/>
          <p:nvPr/>
        </p:nvSpPr>
        <p:spPr>
          <a:xfrm>
            <a:off x="4758267" y="3864302"/>
            <a:ext cx="2518506" cy="1332224"/>
          </a:xfrm>
          <a:prstGeom prst="rect">
            <a:avLst/>
          </a:prstGeom>
          <a:noFill/>
        </p:spPr>
        <p:txBody>
          <a:bodyPr wrap="square" rtlCol="0">
            <a:spAutoFit/>
          </a:bodyPr>
          <a:lstStyle/>
          <a:p>
            <a:pPr algn="ctr">
              <a:lnSpc>
                <a:spcPct val="107000"/>
              </a:lnSpc>
              <a:spcAft>
                <a:spcPts val="800"/>
              </a:spcAft>
            </a:pPr>
            <a:r>
              <a:rPr lang="fr-F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94 %</a:t>
            </a:r>
            <a:r>
              <a:rPr lang="fr-FR"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des exportations Lorraine</a:t>
            </a:r>
          </a:p>
          <a:p>
            <a:pPr algn="ctr">
              <a:lnSpc>
                <a:spcPct val="107000"/>
              </a:lnSpc>
              <a:spcAft>
                <a:spcPts val="800"/>
              </a:spcAft>
            </a:pPr>
            <a:r>
              <a:rPr lang="fr-F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18,7 Mds € </a:t>
            </a:r>
            <a:r>
              <a:rPr lang="fr-FR"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en 2021</a:t>
            </a:r>
          </a:p>
          <a:p>
            <a:pPr algn="ctr">
              <a:lnSpc>
                <a:spcPct val="107000"/>
              </a:lnSpc>
              <a:spcAft>
                <a:spcPts val="800"/>
              </a:spcAft>
            </a:pPr>
            <a:r>
              <a:rPr lang="fr-F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452 Mds € </a:t>
            </a:r>
            <a:r>
              <a:rPr lang="fr-FR"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France</a:t>
            </a:r>
          </a:p>
        </p:txBody>
      </p:sp>
      <p:sp>
        <p:nvSpPr>
          <p:cNvPr id="50" name="Rectangle 49"/>
          <p:cNvSpPr/>
          <p:nvPr/>
        </p:nvSpPr>
        <p:spPr>
          <a:xfrm rot="10800000">
            <a:off x="559350" y="1756344"/>
            <a:ext cx="2518505" cy="4459584"/>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3">
            <a:extLst>
              <a:ext uri="{FF2B5EF4-FFF2-40B4-BE49-F238E27FC236}">
                <a16:creationId xmlns:a16="http://schemas.microsoft.com/office/drawing/2014/main" id="{2CDADAEC-D172-ED13-6A9E-DC0A7F104457}"/>
              </a:ext>
            </a:extLst>
          </p:cNvPr>
          <p:cNvSpPr txBox="1">
            <a:spLocks/>
          </p:cNvSpPr>
          <p:nvPr/>
        </p:nvSpPr>
        <p:spPr>
          <a:xfrm>
            <a:off x="692149" y="3735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LES Chiffres clés en lorraine</a:t>
            </a:r>
          </a:p>
        </p:txBody>
      </p:sp>
      <p:sp>
        <p:nvSpPr>
          <p:cNvPr id="4" name="ZoneTexte 3">
            <a:extLst>
              <a:ext uri="{FF2B5EF4-FFF2-40B4-BE49-F238E27FC236}">
                <a16:creationId xmlns:a16="http://schemas.microsoft.com/office/drawing/2014/main" id="{1B251E28-241B-3556-8EAC-8F18FAA7B751}"/>
              </a:ext>
            </a:extLst>
          </p:cNvPr>
          <p:cNvSpPr txBox="1"/>
          <p:nvPr/>
        </p:nvSpPr>
        <p:spPr>
          <a:xfrm>
            <a:off x="4758268" y="1955292"/>
            <a:ext cx="2518506" cy="1569660"/>
          </a:xfrm>
          <a:prstGeom prst="rect">
            <a:avLst/>
          </a:prstGeom>
          <a:noFill/>
        </p:spPr>
        <p:txBody>
          <a:bodyPr wrap="square">
            <a:spAutoFit/>
          </a:bodyPr>
          <a:lstStyle/>
          <a:p>
            <a:pPr algn="ctr"/>
            <a:r>
              <a:rPr lang="fr-FR" sz="2400" b="1" dirty="0">
                <a:solidFill>
                  <a:schemeClr val="bg1"/>
                </a:solidFill>
                <a:latin typeface="Arial" panose="020B0604020202020204" pitchFamily="34" charset="0"/>
                <a:cs typeface="Arial" panose="020B0604020202020204" pitchFamily="34" charset="0"/>
              </a:rPr>
              <a:t>EXPORT DE L’INDUSTRIE DEPUIS LA LORRAINE</a:t>
            </a:r>
          </a:p>
        </p:txBody>
      </p:sp>
      <p:sp>
        <p:nvSpPr>
          <p:cNvPr id="5" name="ZoneTexte 4">
            <a:extLst>
              <a:ext uri="{FF2B5EF4-FFF2-40B4-BE49-F238E27FC236}">
                <a16:creationId xmlns:a16="http://schemas.microsoft.com/office/drawing/2014/main" id="{2099833E-29AF-B50D-A8BD-59E6501F8CFE}"/>
              </a:ext>
            </a:extLst>
          </p:cNvPr>
          <p:cNvSpPr txBox="1"/>
          <p:nvPr/>
        </p:nvSpPr>
        <p:spPr>
          <a:xfrm>
            <a:off x="559349" y="2069422"/>
            <a:ext cx="2518506" cy="830997"/>
          </a:xfrm>
          <a:prstGeom prst="rect">
            <a:avLst/>
          </a:prstGeom>
          <a:noFill/>
        </p:spPr>
        <p:txBody>
          <a:bodyPr wrap="square">
            <a:spAutoFit/>
          </a:bodyPr>
          <a:lstStyle/>
          <a:p>
            <a:pPr algn="ctr"/>
            <a:r>
              <a:rPr lang="fr-FR" sz="2400" b="1" dirty="0">
                <a:solidFill>
                  <a:schemeClr val="bg1"/>
                </a:solidFill>
                <a:latin typeface="Arial" panose="020B0604020202020204" pitchFamily="34" charset="0"/>
                <a:cs typeface="Arial" panose="020B0604020202020204" pitchFamily="34" charset="0"/>
              </a:rPr>
              <a:t>EMPLOIS EN LORRAINE</a:t>
            </a:r>
          </a:p>
        </p:txBody>
      </p:sp>
      <p:sp>
        <p:nvSpPr>
          <p:cNvPr id="7" name="ZoneTexte 6">
            <a:extLst>
              <a:ext uri="{FF2B5EF4-FFF2-40B4-BE49-F238E27FC236}">
                <a16:creationId xmlns:a16="http://schemas.microsoft.com/office/drawing/2014/main" id="{6F1AD183-BC9C-8E59-18AD-86E7BA245F27}"/>
              </a:ext>
            </a:extLst>
          </p:cNvPr>
          <p:cNvSpPr txBox="1"/>
          <p:nvPr/>
        </p:nvSpPr>
        <p:spPr>
          <a:xfrm>
            <a:off x="559347" y="3864302"/>
            <a:ext cx="2518506" cy="1595693"/>
          </a:xfrm>
          <a:prstGeom prst="rect">
            <a:avLst/>
          </a:prstGeom>
          <a:noFill/>
        </p:spPr>
        <p:txBody>
          <a:bodyPr wrap="square" rtlCol="0">
            <a:spAutoFit/>
          </a:bodyPr>
          <a:lstStyle/>
          <a:p>
            <a:pPr algn="ctr">
              <a:lnSpc>
                <a:spcPct val="107000"/>
              </a:lnSpc>
              <a:spcAft>
                <a:spcPts val="800"/>
              </a:spcAft>
            </a:pPr>
            <a:r>
              <a:rPr lang="fr-F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103 600 </a:t>
            </a:r>
            <a:r>
              <a:rPr lang="fr-FR"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emplois directs en Lorraine soit 20 % des effectifs salariés</a:t>
            </a:r>
          </a:p>
          <a:p>
            <a:pPr algn="ctr">
              <a:lnSpc>
                <a:spcPct val="107000"/>
              </a:lnSpc>
              <a:spcAft>
                <a:spcPts val="800"/>
              </a:spcAft>
            </a:pPr>
            <a:endParaRPr lang="fr-FR"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fr-FR"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150 000 </a:t>
            </a:r>
            <a:r>
              <a:rPr lang="fr-FR"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emplois indirects</a:t>
            </a:r>
          </a:p>
        </p:txBody>
      </p:sp>
      <p:sp>
        <p:nvSpPr>
          <p:cNvPr id="3" name="Rectangle 2">
            <a:extLst>
              <a:ext uri="{FF2B5EF4-FFF2-40B4-BE49-F238E27FC236}">
                <a16:creationId xmlns:a16="http://schemas.microsoft.com/office/drawing/2014/main" id="{4F706E3B-9928-EF75-7103-D4B942476919}"/>
              </a:ext>
            </a:extLst>
          </p:cNvPr>
          <p:cNvSpPr/>
          <p:nvPr/>
        </p:nvSpPr>
        <p:spPr>
          <a:xfrm rot="10800000">
            <a:off x="8957188" y="1756344"/>
            <a:ext cx="2518505" cy="4459584"/>
          </a:xfrm>
          <a:prstGeom prst="rect">
            <a:avLst/>
          </a:prstGeom>
          <a:solidFill>
            <a:srgbClr val="E33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EC359A3D-2F92-9A31-E81A-B2DAE1C42A03}"/>
              </a:ext>
            </a:extLst>
          </p:cNvPr>
          <p:cNvSpPr txBox="1"/>
          <p:nvPr/>
        </p:nvSpPr>
        <p:spPr>
          <a:xfrm>
            <a:off x="8957188" y="2024116"/>
            <a:ext cx="2518506" cy="1569660"/>
          </a:xfrm>
          <a:prstGeom prst="rect">
            <a:avLst/>
          </a:prstGeom>
          <a:noFill/>
        </p:spPr>
        <p:txBody>
          <a:bodyPr wrap="square">
            <a:spAutoFit/>
          </a:bodyPr>
          <a:lstStyle/>
          <a:p>
            <a:pPr algn="ctr"/>
            <a:r>
              <a:rPr lang="fr-FR" sz="2400" b="1" dirty="0">
                <a:solidFill>
                  <a:schemeClr val="bg1"/>
                </a:solidFill>
                <a:latin typeface="Arial" panose="020B0604020202020204" pitchFamily="34" charset="0"/>
                <a:cs typeface="Arial" panose="020B0604020202020204" pitchFamily="34" charset="0"/>
              </a:rPr>
              <a:t>ENTREPRISES ET SALARIES DE LA METALLURGIE</a:t>
            </a:r>
          </a:p>
        </p:txBody>
      </p:sp>
      <p:sp>
        <p:nvSpPr>
          <p:cNvPr id="12" name="ZoneTexte 11">
            <a:extLst>
              <a:ext uri="{FF2B5EF4-FFF2-40B4-BE49-F238E27FC236}">
                <a16:creationId xmlns:a16="http://schemas.microsoft.com/office/drawing/2014/main" id="{9317AF16-CE3D-9141-2421-872637B219CE}"/>
              </a:ext>
            </a:extLst>
          </p:cNvPr>
          <p:cNvSpPr txBox="1"/>
          <p:nvPr/>
        </p:nvSpPr>
        <p:spPr>
          <a:xfrm>
            <a:off x="8957186" y="3986135"/>
            <a:ext cx="2518506" cy="861774"/>
          </a:xfrm>
          <a:prstGeom prst="rect">
            <a:avLst/>
          </a:prstGeom>
          <a:noFill/>
        </p:spPr>
        <p:txBody>
          <a:bodyPr wrap="square">
            <a:spAutoFit/>
          </a:bodyPr>
          <a:lstStyle/>
          <a:p>
            <a:pPr algn="ctr"/>
            <a:r>
              <a:rPr lang="fr-FR" sz="1600" b="1" dirty="0">
                <a:solidFill>
                  <a:schemeClr val="bg1"/>
                </a:solidFill>
              </a:rPr>
              <a:t>1 625 </a:t>
            </a:r>
            <a:r>
              <a:rPr lang="fr-FR" sz="1600" dirty="0">
                <a:solidFill>
                  <a:schemeClr val="bg1"/>
                </a:solidFill>
              </a:rPr>
              <a:t>entreprises</a:t>
            </a:r>
          </a:p>
          <a:p>
            <a:pPr algn="ctr"/>
            <a:endParaRPr lang="fr-FR" sz="1600" dirty="0">
              <a:solidFill>
                <a:schemeClr val="bg1"/>
              </a:solidFill>
            </a:endParaRPr>
          </a:p>
          <a:p>
            <a:pPr algn="ctr"/>
            <a:r>
              <a:rPr lang="fr-FR" sz="1600" b="1" dirty="0">
                <a:solidFill>
                  <a:schemeClr val="bg1"/>
                </a:solidFill>
              </a:rPr>
              <a:t>48 418 </a:t>
            </a:r>
            <a:r>
              <a:rPr lang="fr-FR" sz="1600" dirty="0">
                <a:solidFill>
                  <a:schemeClr val="bg1"/>
                </a:solidFill>
              </a:rPr>
              <a:t>salariés</a:t>
            </a:r>
          </a:p>
        </p:txBody>
      </p:sp>
    </p:spTree>
    <p:extLst>
      <p:ext uri="{BB962C8B-B14F-4D97-AF65-F5344CB8AC3E}">
        <p14:creationId xmlns:p14="http://schemas.microsoft.com/office/powerpoint/2010/main" val="3115769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28" name="Rectangle 27"/>
          <p:cNvSpPr/>
          <p:nvPr/>
        </p:nvSpPr>
        <p:spPr>
          <a:xfrm>
            <a:off x="5895015" y="2272420"/>
            <a:ext cx="5897591" cy="3438928"/>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17C0E"/>
              </a:solidFill>
            </a:endParaRPr>
          </a:p>
        </p:txBody>
      </p:sp>
      <p:sp>
        <p:nvSpPr>
          <p:cNvPr id="30" name="ZoneTexte 29"/>
          <p:cNvSpPr txBox="1"/>
          <p:nvPr/>
        </p:nvSpPr>
        <p:spPr>
          <a:xfrm>
            <a:off x="5895014" y="1780096"/>
            <a:ext cx="5897591" cy="461665"/>
          </a:xfrm>
          <a:prstGeom prst="rect">
            <a:avLst/>
          </a:prstGeom>
          <a:noFill/>
        </p:spPr>
        <p:txBody>
          <a:bodyPr wrap="square" rtlCol="0">
            <a:spAutoFit/>
          </a:bodyPr>
          <a:lstStyle/>
          <a:p>
            <a:pPr algn="ctr"/>
            <a:r>
              <a:rPr lang="fr-FR" sz="2400" b="1" dirty="0">
                <a:solidFill>
                  <a:srgbClr val="F17C0E"/>
                </a:solidFill>
                <a:latin typeface="Arial" panose="020B0604020202020204" pitchFamily="34" charset="0"/>
                <a:cs typeface="Arial" panose="020B0604020202020204" pitchFamily="34" charset="0"/>
              </a:rPr>
              <a:t>BTS</a:t>
            </a:r>
          </a:p>
        </p:txBody>
      </p:sp>
      <p:sp>
        <p:nvSpPr>
          <p:cNvPr id="27" name="ZoneTexte 26"/>
          <p:cNvSpPr txBox="1"/>
          <p:nvPr/>
        </p:nvSpPr>
        <p:spPr>
          <a:xfrm>
            <a:off x="5895015" y="2333738"/>
            <a:ext cx="5897591" cy="3316292"/>
          </a:xfrm>
          <a:prstGeom prst="rect">
            <a:avLst/>
          </a:prstGeom>
          <a:noFill/>
        </p:spPr>
        <p:txBody>
          <a:bodyPr wrap="square" rtlCol="0">
            <a:spAutoFit/>
          </a:bodyPr>
          <a:lstStyle/>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Electrotechnique (ELEC)</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Maintenance des Systèmes (MS) Option SP</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Assistance Technique d’Ingénieur (ATI)</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Conception et Réalisation de Systèmes Automatiques (CRSA)</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Conception des Processus de Réalisation de Produits (CPRP) Option A et B</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Conception et Réalisation en Chaudronnerie Industrielle (CRCI)</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Services Informatiques aux Organisations (SIO) Option SISR </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Systèmes Numériques (SN) Option IR</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Architectures en Métal, Conception et Réalisation (AMCR)</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Pilotage des Procédés (PP)</a:t>
            </a:r>
          </a:p>
          <a:p>
            <a:pPr marL="324000" indent="-324000">
              <a:spcAft>
                <a:spcPts val="3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Contrôle Industriel et Régulation Automatique (CIRA)</a:t>
            </a:r>
          </a:p>
          <a:p>
            <a:pPr marL="324000" indent="-324000">
              <a:spcAft>
                <a:spcPts val="300"/>
              </a:spcAft>
              <a:buClr>
                <a:schemeClr val="bg1"/>
              </a:buClr>
              <a:buFont typeface="Arial" panose="020B0604020202020204" pitchFamily="34" charset="0"/>
              <a:buChar char="•"/>
            </a:pPr>
            <a:r>
              <a:rPr lang="fr-FR" sz="1400" dirty="0" err="1">
                <a:solidFill>
                  <a:schemeClr val="bg1"/>
                </a:solidFill>
                <a:latin typeface="Arial" panose="020B0604020202020204" pitchFamily="34" charset="0"/>
                <a:cs typeface="Arial" panose="020B0604020202020204" pitchFamily="34" charset="0"/>
              </a:rPr>
              <a:t>EuroPlastics</a:t>
            </a:r>
            <a:r>
              <a:rPr lang="fr-FR" sz="1400" dirty="0">
                <a:solidFill>
                  <a:schemeClr val="bg1"/>
                </a:solidFill>
                <a:latin typeface="Arial" panose="020B0604020202020204" pitchFamily="34" charset="0"/>
                <a:cs typeface="Arial" panose="020B0604020202020204" pitchFamily="34" charset="0"/>
              </a:rPr>
              <a:t> et Composites (EPC) Option POP</a:t>
            </a: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24547"/>
          <a:stretch/>
        </p:blipFill>
        <p:spPr>
          <a:xfrm>
            <a:off x="3069400" y="2281192"/>
            <a:ext cx="2598633" cy="3444052"/>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3703" t="44" r="20844" b="-44"/>
          <a:stretch/>
        </p:blipFill>
        <p:spPr>
          <a:xfrm>
            <a:off x="306019" y="2282694"/>
            <a:ext cx="2598635" cy="3444052"/>
          </a:xfrm>
          <a:prstGeom prst="rect">
            <a:avLst/>
          </a:prstGeom>
        </p:spPr>
      </p:pic>
    </p:spTree>
    <p:extLst>
      <p:ext uri="{BB962C8B-B14F-4D97-AF65-F5344CB8AC3E}">
        <p14:creationId xmlns:p14="http://schemas.microsoft.com/office/powerpoint/2010/main" val="167598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25052"/>
          <a:stretch/>
        </p:blipFill>
        <p:spPr>
          <a:xfrm>
            <a:off x="6446715" y="2094598"/>
            <a:ext cx="2581253" cy="3432535"/>
          </a:xfrm>
          <a:prstGeom prst="rect">
            <a:avLst/>
          </a:prstGeom>
        </p:spPr>
      </p:pic>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8078" t="44" r="31390" b="-44"/>
          <a:stretch/>
        </p:blipFill>
        <p:spPr>
          <a:xfrm>
            <a:off x="9192714" y="2094598"/>
            <a:ext cx="2598633" cy="3432535"/>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48" name="Rectangle 47"/>
          <p:cNvSpPr/>
          <p:nvPr/>
        </p:nvSpPr>
        <p:spPr>
          <a:xfrm>
            <a:off x="400653" y="1584211"/>
            <a:ext cx="5847814" cy="4648638"/>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p:cNvSpPr txBox="1"/>
          <p:nvPr/>
        </p:nvSpPr>
        <p:spPr>
          <a:xfrm>
            <a:off x="400653" y="1140601"/>
            <a:ext cx="5847814" cy="461665"/>
          </a:xfrm>
          <a:prstGeom prst="rect">
            <a:avLst/>
          </a:prstGeom>
          <a:noFill/>
        </p:spPr>
        <p:txBody>
          <a:bodyPr wrap="square" rtlCol="0">
            <a:spAutoFit/>
          </a:bodyPr>
          <a:lstStyle/>
          <a:p>
            <a:pPr algn="ctr"/>
            <a:r>
              <a:rPr lang="fr-FR" sz="2400" b="1" dirty="0">
                <a:solidFill>
                  <a:srgbClr val="AF1280"/>
                </a:solidFill>
                <a:latin typeface="Arial" panose="020B0604020202020204" pitchFamily="34" charset="0"/>
                <a:cs typeface="Arial" panose="020B0604020202020204" pitchFamily="34" charset="0"/>
              </a:rPr>
              <a:t>Licence Professionnelle</a:t>
            </a:r>
          </a:p>
        </p:txBody>
      </p:sp>
      <p:sp>
        <p:nvSpPr>
          <p:cNvPr id="25" name="ZoneTexte 24"/>
          <p:cNvSpPr txBox="1"/>
          <p:nvPr/>
        </p:nvSpPr>
        <p:spPr>
          <a:xfrm>
            <a:off x="459541" y="1680379"/>
            <a:ext cx="5806308" cy="4455066"/>
          </a:xfrm>
          <a:prstGeom prst="rect">
            <a:avLst/>
          </a:prstGeom>
          <a:noFill/>
        </p:spPr>
        <p:txBody>
          <a:bodyPr wrap="square" rtlCol="0">
            <a:spAutoFit/>
          </a:bodyPr>
          <a:lstStyle/>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Assistant Ressources Humaines </a:t>
            </a:r>
            <a:r>
              <a:rPr lang="fr-FR" sz="1400" dirty="0">
                <a:solidFill>
                  <a:schemeClr val="bg1"/>
                </a:solidFill>
                <a:latin typeface="Arial" panose="020B0604020202020204" pitchFamily="34" charset="0"/>
                <a:cs typeface="Arial" panose="020B0604020202020204" pitchFamily="34" charset="0"/>
              </a:rPr>
              <a:t>IAE Nancy - School of Management </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Fabrication Additive </a:t>
            </a:r>
            <a:r>
              <a:rPr lang="fr-FR" sz="1400" dirty="0">
                <a:solidFill>
                  <a:schemeClr val="bg1"/>
                </a:solidFill>
                <a:latin typeface="Arial" panose="020B0604020202020204" pitchFamily="34" charset="0"/>
                <a:cs typeface="Arial" panose="020B0604020202020204" pitchFamily="34" charset="0"/>
              </a:rPr>
              <a:t>IUT Metz  </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Gestion des Risques Industriels et Technologiques – Parcours Maîtrise des risques industriels et environnementaux </a:t>
            </a:r>
            <a:r>
              <a:rPr lang="fr-FR" sz="1400" dirty="0">
                <a:solidFill>
                  <a:schemeClr val="bg1"/>
                </a:solidFill>
                <a:latin typeface="Arial" panose="020B0604020202020204" pitchFamily="34" charset="0"/>
                <a:cs typeface="Arial" panose="020B0604020202020204" pitchFamily="34" charset="0"/>
              </a:rPr>
              <a:t>IUT Thionville-Yutz </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Maintenance des Systèmes Industriels, de Production et d’Energie – Parcours Méthodes et Outils pour la Maintenance Intelligente</a:t>
            </a:r>
            <a:r>
              <a:rPr lang="fr-FR" sz="1400" dirty="0">
                <a:solidFill>
                  <a:schemeClr val="bg1"/>
                </a:solidFill>
                <a:latin typeface="Arial" panose="020B0604020202020204" pitchFamily="34" charset="0"/>
                <a:cs typeface="Arial" panose="020B0604020202020204" pitchFamily="34" charset="0"/>
              </a:rPr>
              <a:t> Faculté des Sciences et Technologies Vandœuvre-lès-Nancy</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Maintenance des Systèmes Industriels, de Production et d’Energie – Parcours Maintenance Avancée </a:t>
            </a:r>
            <a:r>
              <a:rPr lang="fr-FR" sz="1400" dirty="0">
                <a:solidFill>
                  <a:schemeClr val="bg1"/>
                </a:solidFill>
                <a:latin typeface="Arial" panose="020B0604020202020204" pitchFamily="34" charset="0"/>
                <a:cs typeface="Arial" panose="020B0604020202020204" pitchFamily="34" charset="0"/>
              </a:rPr>
              <a:t>IUT Thionville-Yutz</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Maintenance des Systèmes Industriels, de Production et d’Energie – Parcours CND – Maintenance prévisionnelle </a:t>
            </a:r>
            <a:r>
              <a:rPr lang="fr-FR" sz="1400" dirty="0">
                <a:solidFill>
                  <a:schemeClr val="bg1"/>
                </a:solidFill>
                <a:latin typeface="Arial" panose="020B0604020202020204" pitchFamily="34" charset="0"/>
                <a:cs typeface="Arial" panose="020B0604020202020204" pitchFamily="34" charset="0"/>
              </a:rPr>
              <a:t>IUT Hubert Curien Epinal </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Métallurgie, Mise en forme des Matériaux et Soudage – Parcours Traitement des Alliages</a:t>
            </a:r>
            <a:r>
              <a:rPr lang="fr-FR" sz="1400" dirty="0">
                <a:solidFill>
                  <a:schemeClr val="bg1"/>
                </a:solidFill>
                <a:latin typeface="Arial" panose="020B0604020202020204" pitchFamily="34" charset="0"/>
                <a:cs typeface="Arial" panose="020B0604020202020204" pitchFamily="34" charset="0"/>
              </a:rPr>
              <a:t> IUT Metz</a:t>
            </a:r>
          </a:p>
          <a:p>
            <a:pPr marL="324000" indent="-324000">
              <a:spcAft>
                <a:spcPts val="3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Procédés en Contrôle Non Destructif – Parcours Contrôles et Vérifications d’ouvrages sur chantier </a:t>
            </a:r>
            <a:r>
              <a:rPr lang="fr-FR" sz="1400" dirty="0">
                <a:solidFill>
                  <a:schemeClr val="bg1"/>
                </a:solidFill>
                <a:latin typeface="Arial" panose="020B0604020202020204" pitchFamily="34" charset="0"/>
                <a:cs typeface="Arial" panose="020B0604020202020204" pitchFamily="34" charset="0"/>
              </a:rPr>
              <a:t>IUT Thionville-Yutz</a:t>
            </a:r>
          </a:p>
        </p:txBody>
      </p:sp>
    </p:spTree>
    <p:extLst>
      <p:ext uri="{BB962C8B-B14F-4D97-AF65-F5344CB8AC3E}">
        <p14:creationId xmlns:p14="http://schemas.microsoft.com/office/powerpoint/2010/main" val="113616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24436"/>
          <a:stretch/>
        </p:blipFill>
        <p:spPr>
          <a:xfrm>
            <a:off x="306020" y="2286220"/>
            <a:ext cx="2598633" cy="3439024"/>
          </a:xfrm>
          <a:prstGeom prst="rect">
            <a:avLst/>
          </a:prstGeom>
        </p:spPr>
      </p:pic>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6500" r="7937"/>
          <a:stretch/>
        </p:blipFill>
        <p:spPr>
          <a:xfrm>
            <a:off x="3069400" y="2286220"/>
            <a:ext cx="2598633" cy="3439024"/>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27" name="Rectangle 26"/>
          <p:cNvSpPr/>
          <p:nvPr/>
        </p:nvSpPr>
        <p:spPr>
          <a:xfrm>
            <a:off x="5868136" y="4443032"/>
            <a:ext cx="5856640" cy="2136400"/>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5868134" y="4820476"/>
            <a:ext cx="5856641" cy="1538883"/>
          </a:xfrm>
          <a:prstGeom prst="rect">
            <a:avLst/>
          </a:prstGeom>
          <a:noFill/>
        </p:spPr>
        <p:txBody>
          <a:bodyPr wrap="square" rtlCol="0">
            <a:spAutoFit/>
          </a:bodyPr>
          <a:lstStyle/>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Master 2 Design – Parcours Innovation et Design </a:t>
            </a:r>
            <a:r>
              <a:rPr lang="fr-FR" sz="1400" dirty="0">
                <a:solidFill>
                  <a:schemeClr val="bg1"/>
                </a:solidFill>
                <a:latin typeface="Arial" panose="020B0604020202020204" pitchFamily="34" charset="0"/>
                <a:cs typeface="Arial" panose="020B0604020202020204" pitchFamily="34" charset="0"/>
              </a:rPr>
              <a:t>ENSGSI Nancy </a:t>
            </a:r>
          </a:p>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Master 1 et 2 Gestion des Ressources Humaines </a:t>
            </a:r>
            <a:r>
              <a:rPr lang="fr-FR" sz="1400" dirty="0">
                <a:solidFill>
                  <a:schemeClr val="bg1"/>
                </a:solidFill>
                <a:latin typeface="Arial" panose="020B0604020202020204" pitchFamily="34" charset="0"/>
                <a:cs typeface="Arial" panose="020B0604020202020204" pitchFamily="34" charset="0"/>
              </a:rPr>
              <a:t>IAE Nancy </a:t>
            </a:r>
            <a:r>
              <a:rPr lang="fr-FR" sz="1400" dirty="0" err="1">
                <a:solidFill>
                  <a:schemeClr val="bg1"/>
                </a:solidFill>
                <a:latin typeface="Arial" panose="020B0604020202020204" pitchFamily="34" charset="0"/>
                <a:cs typeface="Arial" panose="020B0604020202020204" pitchFamily="34" charset="0"/>
              </a:rPr>
              <a:t>School</a:t>
            </a:r>
            <a:r>
              <a:rPr lang="fr-FR" sz="1400" dirty="0">
                <a:solidFill>
                  <a:schemeClr val="bg1"/>
                </a:solidFill>
                <a:latin typeface="Arial" panose="020B0604020202020204" pitchFamily="34" charset="0"/>
                <a:cs typeface="Arial" panose="020B0604020202020204" pitchFamily="34" charset="0"/>
              </a:rPr>
              <a:t> of Management </a:t>
            </a:r>
          </a:p>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Master 2 Contrôle et Finance d’Entreprise </a:t>
            </a:r>
            <a:r>
              <a:rPr lang="fr-FR" sz="1400" dirty="0">
                <a:solidFill>
                  <a:schemeClr val="bg1"/>
                </a:solidFill>
                <a:latin typeface="Arial" panose="020B0604020202020204" pitchFamily="34" charset="0"/>
                <a:cs typeface="Arial" panose="020B0604020202020204" pitchFamily="34" charset="0"/>
              </a:rPr>
              <a:t>IAE Nancy </a:t>
            </a:r>
            <a:r>
              <a:rPr lang="fr-FR" sz="1400" dirty="0" err="1">
                <a:solidFill>
                  <a:schemeClr val="bg1"/>
                </a:solidFill>
                <a:latin typeface="Arial" panose="020B0604020202020204" pitchFamily="34" charset="0"/>
                <a:cs typeface="Arial" panose="020B0604020202020204" pitchFamily="34" charset="0"/>
              </a:rPr>
              <a:t>School</a:t>
            </a:r>
            <a:r>
              <a:rPr lang="fr-FR" sz="1400" dirty="0">
                <a:solidFill>
                  <a:schemeClr val="bg1"/>
                </a:solidFill>
                <a:latin typeface="Arial" panose="020B0604020202020204" pitchFamily="34" charset="0"/>
                <a:cs typeface="Arial" panose="020B0604020202020204" pitchFamily="34" charset="0"/>
              </a:rPr>
              <a:t> of Management  </a:t>
            </a:r>
          </a:p>
        </p:txBody>
      </p:sp>
      <p:sp>
        <p:nvSpPr>
          <p:cNvPr id="41" name="ZoneTexte 40"/>
          <p:cNvSpPr txBox="1"/>
          <p:nvPr/>
        </p:nvSpPr>
        <p:spPr>
          <a:xfrm>
            <a:off x="5868136" y="3983240"/>
            <a:ext cx="5856639" cy="461665"/>
          </a:xfrm>
          <a:prstGeom prst="rect">
            <a:avLst/>
          </a:prstGeom>
          <a:noFill/>
        </p:spPr>
        <p:txBody>
          <a:bodyPr wrap="square" rtlCol="0">
            <a:spAutoFit/>
          </a:bodyPr>
          <a:lstStyle/>
          <a:p>
            <a:pPr algn="ctr"/>
            <a:r>
              <a:rPr lang="fr-FR" sz="2400" b="1" dirty="0">
                <a:solidFill>
                  <a:srgbClr val="F17C0E"/>
                </a:solidFill>
                <a:latin typeface="Arial" panose="020B0604020202020204" pitchFamily="34" charset="0"/>
                <a:cs typeface="Arial" panose="020B0604020202020204" pitchFamily="34" charset="0"/>
              </a:rPr>
              <a:t>MASTER</a:t>
            </a:r>
          </a:p>
        </p:txBody>
      </p:sp>
      <p:sp>
        <p:nvSpPr>
          <p:cNvPr id="11" name="Rectangle 10">
            <a:extLst>
              <a:ext uri="{FF2B5EF4-FFF2-40B4-BE49-F238E27FC236}">
                <a16:creationId xmlns:a16="http://schemas.microsoft.com/office/drawing/2014/main" id="{54414283-98AB-A00F-8517-DF64C8E3EB0C}"/>
              </a:ext>
            </a:extLst>
          </p:cNvPr>
          <p:cNvSpPr/>
          <p:nvPr/>
        </p:nvSpPr>
        <p:spPr>
          <a:xfrm>
            <a:off x="5868137" y="1705895"/>
            <a:ext cx="5856639" cy="1901774"/>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7F64DD1-6594-413B-51A8-D811791FF523}"/>
              </a:ext>
            </a:extLst>
          </p:cNvPr>
          <p:cNvSpPr txBox="1"/>
          <p:nvPr/>
        </p:nvSpPr>
        <p:spPr>
          <a:xfrm>
            <a:off x="5868136" y="1244136"/>
            <a:ext cx="5856640"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BUT (ex DUT)</a:t>
            </a:r>
          </a:p>
        </p:txBody>
      </p:sp>
      <p:sp>
        <p:nvSpPr>
          <p:cNvPr id="13" name="ZoneTexte 12">
            <a:extLst>
              <a:ext uri="{FF2B5EF4-FFF2-40B4-BE49-F238E27FC236}">
                <a16:creationId xmlns:a16="http://schemas.microsoft.com/office/drawing/2014/main" id="{E92837A7-A3A6-44CA-35B6-59F5C5BD41AB}"/>
              </a:ext>
            </a:extLst>
          </p:cNvPr>
          <p:cNvSpPr txBox="1"/>
          <p:nvPr/>
        </p:nvSpPr>
        <p:spPr>
          <a:xfrm>
            <a:off x="5868137" y="1861372"/>
            <a:ext cx="5856639" cy="1615827"/>
          </a:xfrm>
          <a:prstGeom prst="rect">
            <a:avLst/>
          </a:prstGeom>
          <a:noFill/>
        </p:spPr>
        <p:txBody>
          <a:bodyPr wrap="square" rtlCol="0">
            <a:spAutoFit/>
          </a:bodyPr>
          <a:lstStyle/>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BUT Génie Mécanique et Productique – Parcours Innovation pour l’Industrie </a:t>
            </a:r>
            <a:r>
              <a:rPr lang="fr-FR" sz="1400" dirty="0">
                <a:solidFill>
                  <a:schemeClr val="bg1"/>
                </a:solidFill>
                <a:latin typeface="Arial" panose="020B0604020202020204" pitchFamily="34" charset="0"/>
                <a:cs typeface="Arial" panose="020B0604020202020204" pitchFamily="34" charset="0"/>
              </a:rPr>
              <a:t>IUT Metz</a:t>
            </a:r>
          </a:p>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BUT Génie Industriel et Maintenance </a:t>
            </a:r>
            <a:r>
              <a:rPr lang="fr-FR" sz="1400" dirty="0">
                <a:solidFill>
                  <a:schemeClr val="bg1"/>
                </a:solidFill>
                <a:latin typeface="Arial" panose="020B0604020202020204" pitchFamily="34" charset="0"/>
                <a:cs typeface="Arial" panose="020B0604020202020204" pitchFamily="34" charset="0"/>
              </a:rPr>
              <a:t>IUT Thionville </a:t>
            </a:r>
          </a:p>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BUT Hygiène Sécurité Environnement </a:t>
            </a:r>
            <a:r>
              <a:rPr lang="fr-FR" sz="1400" dirty="0">
                <a:solidFill>
                  <a:schemeClr val="bg1"/>
                </a:solidFill>
                <a:latin typeface="Arial" panose="020B0604020202020204" pitchFamily="34" charset="0"/>
                <a:cs typeface="Arial" panose="020B0604020202020204" pitchFamily="34" charset="0"/>
              </a:rPr>
              <a:t>IUT Thionville </a:t>
            </a:r>
          </a:p>
          <a:p>
            <a:pPr marL="288000" indent="-288000">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BUT Génie Industriel et Maintenance – Parcours Management, Méthodes, Maintenance Innovante </a:t>
            </a:r>
            <a:r>
              <a:rPr lang="fr-FR" sz="1400" dirty="0">
                <a:solidFill>
                  <a:schemeClr val="bg1"/>
                </a:solidFill>
                <a:latin typeface="Arial" panose="020B0604020202020204" pitchFamily="34" charset="0"/>
                <a:cs typeface="Arial" panose="020B0604020202020204" pitchFamily="34" charset="0"/>
              </a:rPr>
              <a:t>IUT Hubert Curien Epinal </a:t>
            </a:r>
          </a:p>
        </p:txBody>
      </p:sp>
    </p:spTree>
    <p:extLst>
      <p:ext uri="{BB962C8B-B14F-4D97-AF65-F5344CB8AC3E}">
        <p14:creationId xmlns:p14="http://schemas.microsoft.com/office/powerpoint/2010/main" val="107782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16342"/>
          <a:stretch/>
        </p:blipFill>
        <p:spPr>
          <a:xfrm>
            <a:off x="6420777" y="2272419"/>
            <a:ext cx="2608451" cy="3117955"/>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6768"/>
          <a:stretch/>
        </p:blipFill>
        <p:spPr>
          <a:xfrm>
            <a:off x="9190161" y="2272419"/>
            <a:ext cx="2598635" cy="3122181"/>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FORMATION en alternance</a:t>
            </a:r>
          </a:p>
        </p:txBody>
      </p:sp>
      <p:sp>
        <p:nvSpPr>
          <p:cNvPr id="36" name="Rectangle 35"/>
          <p:cNvSpPr/>
          <p:nvPr/>
        </p:nvSpPr>
        <p:spPr>
          <a:xfrm>
            <a:off x="399393" y="2767161"/>
            <a:ext cx="5856639" cy="2136400"/>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F1280"/>
              </a:solidFill>
            </a:endParaRPr>
          </a:p>
        </p:txBody>
      </p:sp>
      <p:sp>
        <p:nvSpPr>
          <p:cNvPr id="39" name="ZoneTexte 38"/>
          <p:cNvSpPr txBox="1"/>
          <p:nvPr/>
        </p:nvSpPr>
        <p:spPr>
          <a:xfrm>
            <a:off x="399393" y="2950705"/>
            <a:ext cx="5856639" cy="1769715"/>
          </a:xfrm>
          <a:prstGeom prst="rect">
            <a:avLst/>
          </a:prstGeom>
          <a:noFill/>
        </p:spPr>
        <p:txBody>
          <a:bodyPr wrap="square" rtlCol="0">
            <a:spAutoFit/>
          </a:bodyPr>
          <a:lstStyle/>
          <a:p>
            <a:pPr marL="288000" indent="-288000">
              <a:spcBef>
                <a:spcPts val="0"/>
              </a:spcBef>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Généraliste </a:t>
            </a:r>
            <a:r>
              <a:rPr lang="fr-FR" sz="1400" dirty="0">
                <a:solidFill>
                  <a:schemeClr val="bg1"/>
                </a:solidFill>
                <a:latin typeface="Arial" panose="020B0604020202020204" pitchFamily="34" charset="0"/>
                <a:cs typeface="Arial" panose="020B0604020202020204" pitchFamily="34" charset="0"/>
              </a:rPr>
              <a:t>CESI Ecole d’Ingénieurs Villers-lès-Nancy </a:t>
            </a:r>
          </a:p>
          <a:p>
            <a:pPr marL="288000" indent="-288000">
              <a:spcBef>
                <a:spcPts val="0"/>
              </a:spcBef>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Gestion des Risques </a:t>
            </a:r>
            <a:r>
              <a:rPr lang="fr-FR" sz="1400" dirty="0">
                <a:solidFill>
                  <a:schemeClr val="bg1"/>
                </a:solidFill>
                <a:latin typeface="Arial" panose="020B0604020202020204" pitchFamily="34" charset="0"/>
                <a:cs typeface="Arial" panose="020B0604020202020204" pitchFamily="34" charset="0"/>
              </a:rPr>
              <a:t>CNAM Grand Est Metz</a:t>
            </a:r>
          </a:p>
          <a:p>
            <a:pPr marL="288000" indent="-288000">
              <a:spcBef>
                <a:spcPts val="0"/>
              </a:spcBef>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Ingénierie de la Conception </a:t>
            </a:r>
            <a:r>
              <a:rPr lang="fr-FR" sz="1400" dirty="0" err="1">
                <a:solidFill>
                  <a:schemeClr val="bg1"/>
                </a:solidFill>
                <a:latin typeface="Arial" panose="020B0604020202020204" pitchFamily="34" charset="0"/>
                <a:cs typeface="Arial" panose="020B0604020202020204" pitchFamily="34" charset="0"/>
              </a:rPr>
              <a:t>InSIC</a:t>
            </a:r>
            <a:r>
              <a:rPr lang="fr-FR" sz="1400" dirty="0">
                <a:solidFill>
                  <a:schemeClr val="bg1"/>
                </a:solidFill>
                <a:latin typeface="Arial" panose="020B0604020202020204" pitchFamily="34" charset="0"/>
                <a:cs typeface="Arial" panose="020B0604020202020204" pitchFamily="34" charset="0"/>
              </a:rPr>
              <a:t> Saint-Dié-des-Vosges</a:t>
            </a:r>
          </a:p>
          <a:p>
            <a:pPr marL="288000" indent="-288000">
              <a:spcBef>
                <a:spcPts val="0"/>
              </a:spcBef>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Energie </a:t>
            </a:r>
            <a:r>
              <a:rPr lang="fr-FR" sz="1400" dirty="0">
                <a:solidFill>
                  <a:schemeClr val="bg1"/>
                </a:solidFill>
                <a:latin typeface="Arial" panose="020B0604020202020204" pitchFamily="34" charset="0"/>
                <a:cs typeface="Arial" panose="020B0604020202020204" pitchFamily="34" charset="0"/>
              </a:rPr>
              <a:t>ENSEM Vandœuvre-lès-Nancy </a:t>
            </a:r>
          </a:p>
          <a:p>
            <a:pPr marL="288000" indent="-288000">
              <a:spcBef>
                <a:spcPts val="0"/>
              </a:spcBef>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Mécanique et Production </a:t>
            </a:r>
            <a:r>
              <a:rPr lang="fr-FR" sz="1400" dirty="0">
                <a:solidFill>
                  <a:schemeClr val="bg1"/>
                </a:solidFill>
                <a:latin typeface="Arial" panose="020B0604020202020204" pitchFamily="34" charset="0"/>
                <a:cs typeface="Arial" panose="020B0604020202020204" pitchFamily="34" charset="0"/>
              </a:rPr>
              <a:t>ENIM Metz </a:t>
            </a:r>
          </a:p>
          <a:p>
            <a:pPr marL="288000" indent="-288000">
              <a:spcBef>
                <a:spcPts val="0"/>
              </a:spcBef>
              <a:spcAft>
                <a:spcPts val="600"/>
              </a:spcAft>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Numérique </a:t>
            </a:r>
            <a:r>
              <a:rPr lang="fr-FR" sz="1400" dirty="0">
                <a:solidFill>
                  <a:schemeClr val="bg1"/>
                </a:solidFill>
                <a:latin typeface="Arial" panose="020B0604020202020204" pitchFamily="34" charset="0"/>
                <a:cs typeface="Arial" panose="020B0604020202020204" pitchFamily="34" charset="0"/>
              </a:rPr>
              <a:t>TELECOM Nancy Villers-lès-Nancy </a:t>
            </a:r>
          </a:p>
        </p:txBody>
      </p:sp>
      <p:sp>
        <p:nvSpPr>
          <p:cNvPr id="40" name="ZoneTexte 39"/>
          <p:cNvSpPr txBox="1"/>
          <p:nvPr/>
        </p:nvSpPr>
        <p:spPr>
          <a:xfrm>
            <a:off x="374915" y="1933582"/>
            <a:ext cx="5856639" cy="830997"/>
          </a:xfrm>
          <a:prstGeom prst="rect">
            <a:avLst/>
          </a:prstGeom>
          <a:noFill/>
        </p:spPr>
        <p:txBody>
          <a:bodyPr wrap="square" rtlCol="0">
            <a:spAutoFit/>
          </a:bodyPr>
          <a:lstStyle/>
          <a:p>
            <a:pPr algn="ctr"/>
            <a:r>
              <a:rPr lang="fr-FR" sz="2400" b="1" spc="-60" dirty="0">
                <a:solidFill>
                  <a:srgbClr val="AF1280"/>
                </a:solidFill>
                <a:latin typeface="Arial" panose="020B0604020202020204" pitchFamily="34" charset="0"/>
                <a:cs typeface="Arial" panose="020B0604020202020204" pitchFamily="34" charset="0"/>
              </a:rPr>
              <a:t>INGÉNIEUR</a:t>
            </a:r>
          </a:p>
          <a:p>
            <a:pPr algn="ctr"/>
            <a:r>
              <a:rPr lang="fr-FR" sz="2400" b="1" spc="-60" dirty="0">
                <a:solidFill>
                  <a:srgbClr val="AF1280"/>
                </a:solidFill>
                <a:latin typeface="Arial" panose="020B0604020202020204" pitchFamily="34" charset="0"/>
                <a:cs typeface="Arial" panose="020B0604020202020204" pitchFamily="34" charset="0"/>
              </a:rPr>
              <a:t>ITII LORRAINE</a:t>
            </a:r>
          </a:p>
        </p:txBody>
      </p:sp>
      <p:pic>
        <p:nvPicPr>
          <p:cNvPr id="11" name="Image 10" descr="Une image contenant texte, assiette, vaisselle, arts de la table&#10;&#10;Description générée automatiquement">
            <a:extLst>
              <a:ext uri="{FF2B5EF4-FFF2-40B4-BE49-F238E27FC236}">
                <a16:creationId xmlns:a16="http://schemas.microsoft.com/office/drawing/2014/main" id="{EF736F1D-4032-4BAA-23A0-BC4072744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168" y="5614402"/>
            <a:ext cx="1465628" cy="1037417"/>
          </a:xfrm>
          <a:prstGeom prst="rect">
            <a:avLst/>
          </a:prstGeom>
        </p:spPr>
      </p:pic>
    </p:spTree>
    <p:extLst>
      <p:ext uri="{BB962C8B-B14F-4D97-AF65-F5344CB8AC3E}">
        <p14:creationId xmlns:p14="http://schemas.microsoft.com/office/powerpoint/2010/main" val="3805234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74CF5D-2EA5-83FF-9D32-50F71DD60D69}"/>
              </a:ext>
            </a:extLst>
          </p:cNvPr>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32" name="TextBox 16">
            <a:extLst>
              <a:ext uri="{FF2B5EF4-FFF2-40B4-BE49-F238E27FC236}">
                <a16:creationId xmlns:a16="http://schemas.microsoft.com/office/drawing/2014/main" id="{B2DCC7C8-C976-48D7-9A3E-CCD1A6A27038}"/>
              </a:ext>
            </a:extLst>
          </p:cNvPr>
          <p:cNvSpPr txBox="1"/>
          <p:nvPr/>
        </p:nvSpPr>
        <p:spPr>
          <a:xfrm>
            <a:off x="439280" y="310515"/>
            <a:ext cx="11313440" cy="477054"/>
          </a:xfrm>
          <a:prstGeom prst="rect">
            <a:avLst/>
          </a:prstGeom>
          <a:noFill/>
        </p:spPr>
        <p:txBody>
          <a:bodyPr wrap="square" rtlCol="0">
            <a:spAutoFit/>
          </a:bodyPr>
          <a:lstStyle/>
          <a:p>
            <a:r>
              <a:rPr lang="en-US" sz="2500" b="1" dirty="0">
                <a:solidFill>
                  <a:schemeClr val="bg1"/>
                </a:solidFill>
                <a:latin typeface="Arial" panose="020B0604020202020204" pitchFamily="34" charset="0"/>
                <a:ea typeface="Lato" charset="0"/>
                <a:cs typeface="Arial" panose="020B0604020202020204" pitchFamily="34" charset="0"/>
              </a:rPr>
              <a:t>PARTENARIATS</a:t>
            </a:r>
          </a:p>
        </p:txBody>
      </p:sp>
      <p:pic>
        <p:nvPicPr>
          <p:cNvPr id="36" name="Image 35" descr="Une image contenant texte&#10;&#10;Description générée automatiquement">
            <a:extLst>
              <a:ext uri="{FF2B5EF4-FFF2-40B4-BE49-F238E27FC236}">
                <a16:creationId xmlns:a16="http://schemas.microsoft.com/office/drawing/2014/main" id="{4DFAA71B-3DD7-66FD-4EE6-DDCE2547912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487" t="21787" r="7988" b="63767"/>
          <a:stretch/>
        </p:blipFill>
        <p:spPr>
          <a:xfrm>
            <a:off x="1551553" y="2504857"/>
            <a:ext cx="8104174" cy="908003"/>
          </a:xfrm>
          <a:prstGeom prst="rect">
            <a:avLst/>
          </a:prstGeom>
        </p:spPr>
      </p:pic>
      <p:pic>
        <p:nvPicPr>
          <p:cNvPr id="37" name="Image 36" descr="Une image contenant texte, clipart&#10;&#10;Description générée automatiquement">
            <a:extLst>
              <a:ext uri="{FF2B5EF4-FFF2-40B4-BE49-F238E27FC236}">
                <a16:creationId xmlns:a16="http://schemas.microsoft.com/office/drawing/2014/main" id="{29081C3D-012C-373A-0522-280EC9C315F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09929" y="1470299"/>
            <a:ext cx="1487382" cy="871311"/>
          </a:xfrm>
          <a:prstGeom prst="rect">
            <a:avLst/>
          </a:prstGeom>
        </p:spPr>
      </p:pic>
      <p:pic>
        <p:nvPicPr>
          <p:cNvPr id="38" name="Image 37">
            <a:extLst>
              <a:ext uri="{FF2B5EF4-FFF2-40B4-BE49-F238E27FC236}">
                <a16:creationId xmlns:a16="http://schemas.microsoft.com/office/drawing/2014/main" id="{D3D4A2AE-A583-3930-FE15-F2D9A96C790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6973" y="1470299"/>
            <a:ext cx="1505300" cy="903180"/>
          </a:xfrm>
          <a:prstGeom prst="rect">
            <a:avLst/>
          </a:prstGeom>
        </p:spPr>
      </p:pic>
      <p:pic>
        <p:nvPicPr>
          <p:cNvPr id="39" name="Image 38">
            <a:extLst>
              <a:ext uri="{FF2B5EF4-FFF2-40B4-BE49-F238E27FC236}">
                <a16:creationId xmlns:a16="http://schemas.microsoft.com/office/drawing/2014/main" id="{53A8E1BA-1E25-C76D-D078-4AB8BBFCF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029" y="1502687"/>
            <a:ext cx="1171270" cy="871311"/>
          </a:xfrm>
          <a:prstGeom prst="rect">
            <a:avLst/>
          </a:prstGeom>
        </p:spPr>
      </p:pic>
      <p:pic>
        <p:nvPicPr>
          <p:cNvPr id="40" name="Image 39" descr="Une image contenant texte&#10;&#10;Description générée automatiquement">
            <a:extLst>
              <a:ext uri="{FF2B5EF4-FFF2-40B4-BE49-F238E27FC236}">
                <a16:creationId xmlns:a16="http://schemas.microsoft.com/office/drawing/2014/main" id="{66208059-06DB-409A-C8DA-923F34A1BA1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76753" y="1706300"/>
            <a:ext cx="1584402" cy="432896"/>
          </a:xfrm>
          <a:prstGeom prst="rect">
            <a:avLst/>
          </a:prstGeom>
        </p:spPr>
      </p:pic>
      <p:pic>
        <p:nvPicPr>
          <p:cNvPr id="41" name="Image 40">
            <a:extLst>
              <a:ext uri="{FF2B5EF4-FFF2-40B4-BE49-F238E27FC236}">
                <a16:creationId xmlns:a16="http://schemas.microsoft.com/office/drawing/2014/main" id="{F1094E87-AB59-E390-9F56-4C69BD68B027}"/>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8983404" y="1710874"/>
            <a:ext cx="2029455" cy="454939"/>
          </a:xfrm>
          <a:prstGeom prst="rect">
            <a:avLst/>
          </a:prstGeom>
        </p:spPr>
      </p:pic>
      <p:pic>
        <p:nvPicPr>
          <p:cNvPr id="42" name="Image 41">
            <a:extLst>
              <a:ext uri="{FF2B5EF4-FFF2-40B4-BE49-F238E27FC236}">
                <a16:creationId xmlns:a16="http://schemas.microsoft.com/office/drawing/2014/main" id="{2F231BCA-42E2-D053-E484-2303E66A8659}"/>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809257" y="3798268"/>
            <a:ext cx="1123687" cy="702304"/>
          </a:xfrm>
          <a:prstGeom prst="rect">
            <a:avLst/>
          </a:prstGeom>
        </p:spPr>
      </p:pic>
      <p:pic>
        <p:nvPicPr>
          <p:cNvPr id="43" name="Image 42" descr="Une image contenant texte&#10;&#10;Description générée automatiquement">
            <a:extLst>
              <a:ext uri="{FF2B5EF4-FFF2-40B4-BE49-F238E27FC236}">
                <a16:creationId xmlns:a16="http://schemas.microsoft.com/office/drawing/2014/main" id="{4F1E9B47-13F3-D769-624C-0E355754E12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831" t="21787" r="85312" b="63767"/>
          <a:stretch/>
        </p:blipFill>
        <p:spPr>
          <a:xfrm>
            <a:off x="222425" y="2504857"/>
            <a:ext cx="1213246" cy="908003"/>
          </a:xfrm>
          <a:prstGeom prst="rect">
            <a:avLst/>
          </a:prstGeom>
        </p:spPr>
      </p:pic>
      <p:pic>
        <p:nvPicPr>
          <p:cNvPr id="44" name="Image 43">
            <a:extLst>
              <a:ext uri="{FF2B5EF4-FFF2-40B4-BE49-F238E27FC236}">
                <a16:creationId xmlns:a16="http://schemas.microsoft.com/office/drawing/2014/main" id="{41612A97-9E70-8AFB-D1B8-FC3CF91A697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057251" y="3713386"/>
            <a:ext cx="2339267" cy="949957"/>
          </a:xfrm>
          <a:prstGeom prst="rect">
            <a:avLst/>
          </a:prstGeom>
        </p:spPr>
      </p:pic>
      <p:pic>
        <p:nvPicPr>
          <p:cNvPr id="46" name="Image 45">
            <a:extLst>
              <a:ext uri="{FF2B5EF4-FFF2-40B4-BE49-F238E27FC236}">
                <a16:creationId xmlns:a16="http://schemas.microsoft.com/office/drawing/2014/main" id="{2976EEE8-A932-EFBC-798C-03B9664FEDC1}"/>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597643" y="3845420"/>
            <a:ext cx="2029362" cy="701388"/>
          </a:xfrm>
          <a:prstGeom prst="rect">
            <a:avLst/>
          </a:prstGeom>
        </p:spPr>
      </p:pic>
      <p:pic>
        <p:nvPicPr>
          <p:cNvPr id="47" name="Image 46">
            <a:extLst>
              <a:ext uri="{FF2B5EF4-FFF2-40B4-BE49-F238E27FC236}">
                <a16:creationId xmlns:a16="http://schemas.microsoft.com/office/drawing/2014/main" id="{9F74C4A0-7F1D-5D3C-C3EF-882D21D46B3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802933" y="3695070"/>
            <a:ext cx="1333981" cy="949957"/>
          </a:xfrm>
          <a:prstGeom prst="rect">
            <a:avLst/>
          </a:prstGeom>
        </p:spPr>
      </p:pic>
      <p:pic>
        <p:nvPicPr>
          <p:cNvPr id="48" name="Image 47">
            <a:extLst>
              <a:ext uri="{FF2B5EF4-FFF2-40B4-BE49-F238E27FC236}">
                <a16:creationId xmlns:a16="http://schemas.microsoft.com/office/drawing/2014/main" id="{CD5332C0-E9E5-114C-677D-5499903D29D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808104" y="3760204"/>
            <a:ext cx="1545921" cy="860979"/>
          </a:xfrm>
          <a:prstGeom prst="rect">
            <a:avLst/>
          </a:prstGeom>
        </p:spPr>
      </p:pic>
      <p:pic>
        <p:nvPicPr>
          <p:cNvPr id="49" name="Image 48">
            <a:extLst>
              <a:ext uri="{FF2B5EF4-FFF2-40B4-BE49-F238E27FC236}">
                <a16:creationId xmlns:a16="http://schemas.microsoft.com/office/drawing/2014/main" id="{A57AE3B7-3F88-F33C-D60C-8348FE2E0692}"/>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588604" y="2459195"/>
            <a:ext cx="2152723" cy="1002859"/>
          </a:xfrm>
          <a:prstGeom prst="rect">
            <a:avLst/>
          </a:prstGeom>
        </p:spPr>
      </p:pic>
      <p:pic>
        <p:nvPicPr>
          <p:cNvPr id="2" name="Image 2">
            <a:extLst>
              <a:ext uri="{FF2B5EF4-FFF2-40B4-BE49-F238E27FC236}">
                <a16:creationId xmlns:a16="http://schemas.microsoft.com/office/drawing/2014/main" id="{FD4B4365-2301-E696-CDA3-577CDD36989F}"/>
              </a:ext>
            </a:extLst>
          </p:cNvPr>
          <p:cNvPicPr>
            <a:picLocks noChangeAspect="1"/>
          </p:cNvPicPr>
          <p:nvPr/>
        </p:nvPicPr>
        <p:blipFill>
          <a:blip r:embed="rId15"/>
          <a:stretch>
            <a:fillRect/>
          </a:stretch>
        </p:blipFill>
        <p:spPr>
          <a:xfrm>
            <a:off x="5767666" y="4819743"/>
            <a:ext cx="979621" cy="1193295"/>
          </a:xfrm>
          <a:prstGeom prst="rect">
            <a:avLst/>
          </a:prstGeom>
        </p:spPr>
      </p:pic>
      <p:pic>
        <p:nvPicPr>
          <p:cNvPr id="3" name="Image 3">
            <a:extLst>
              <a:ext uri="{FF2B5EF4-FFF2-40B4-BE49-F238E27FC236}">
                <a16:creationId xmlns:a16="http://schemas.microsoft.com/office/drawing/2014/main" id="{14C757A1-9399-75C7-1704-1F361C5547B2}"/>
              </a:ext>
            </a:extLst>
          </p:cNvPr>
          <p:cNvPicPr>
            <a:picLocks noChangeAspect="1"/>
          </p:cNvPicPr>
          <p:nvPr/>
        </p:nvPicPr>
        <p:blipFill>
          <a:blip r:embed="rId16"/>
          <a:stretch>
            <a:fillRect/>
          </a:stretch>
        </p:blipFill>
        <p:spPr>
          <a:xfrm>
            <a:off x="3254660" y="4875222"/>
            <a:ext cx="2266218" cy="1135031"/>
          </a:xfrm>
          <a:prstGeom prst="rect">
            <a:avLst/>
          </a:prstGeom>
        </p:spPr>
      </p:pic>
      <p:pic>
        <p:nvPicPr>
          <p:cNvPr id="4" name="Image 4">
            <a:extLst>
              <a:ext uri="{FF2B5EF4-FFF2-40B4-BE49-F238E27FC236}">
                <a16:creationId xmlns:a16="http://schemas.microsoft.com/office/drawing/2014/main" id="{C7475FE4-427D-04D6-653D-E52445D48F5E}"/>
              </a:ext>
            </a:extLst>
          </p:cNvPr>
          <p:cNvPicPr>
            <a:picLocks noChangeAspect="1"/>
          </p:cNvPicPr>
          <p:nvPr/>
        </p:nvPicPr>
        <p:blipFill>
          <a:blip r:embed="rId17"/>
          <a:stretch>
            <a:fillRect/>
          </a:stretch>
        </p:blipFill>
        <p:spPr>
          <a:xfrm>
            <a:off x="7310078" y="5000094"/>
            <a:ext cx="731330" cy="870232"/>
          </a:xfrm>
          <a:prstGeom prst="rect">
            <a:avLst/>
          </a:prstGeom>
        </p:spPr>
      </p:pic>
    </p:spTree>
    <p:extLst>
      <p:ext uri="{BB962C8B-B14F-4D97-AF65-F5344CB8AC3E}">
        <p14:creationId xmlns:p14="http://schemas.microsoft.com/office/powerpoint/2010/main" val="1076934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D90AEF-F997-E7EC-BC1B-92B17A956CF4}"/>
              </a:ext>
            </a:extLst>
          </p:cNvPr>
          <p:cNvSpPr/>
          <p:nvPr/>
        </p:nvSpPr>
        <p:spPr>
          <a:xfrm>
            <a:off x="1527528" y="2133306"/>
            <a:ext cx="5856639" cy="3125883"/>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BA904E3D-FFD5-20F4-4F09-63F4CFB2BCF3}"/>
              </a:ext>
            </a:extLst>
          </p:cNvPr>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2" name="Titre 1">
            <a:extLst>
              <a:ext uri="{FF2B5EF4-FFF2-40B4-BE49-F238E27FC236}">
                <a16:creationId xmlns:a16="http://schemas.microsoft.com/office/drawing/2014/main" id="{79D8BF2F-1754-44E4-96A6-23DF21D34ABD}"/>
              </a:ext>
            </a:extLst>
          </p:cNvPr>
          <p:cNvSpPr>
            <a:spLocks noGrp="1"/>
          </p:cNvSpPr>
          <p:nvPr>
            <p:ph type="title" idx="4294967295"/>
          </p:nvPr>
        </p:nvSpPr>
        <p:spPr>
          <a:xfrm>
            <a:off x="381490" y="303300"/>
            <a:ext cx="9805357" cy="495258"/>
          </a:xfrm>
          <a:ln>
            <a:noFill/>
            <a:prstDash val="dash"/>
          </a:ln>
        </p:spPr>
        <p:txBody>
          <a:bodyPr>
            <a:normAutofit/>
          </a:bodyPr>
          <a:lstStyle/>
          <a:p>
            <a:r>
              <a:rPr lang="fr-FR" sz="2500" b="1" dirty="0">
                <a:solidFill>
                  <a:schemeClr val="bg1"/>
                </a:solidFill>
                <a:latin typeface="Arial" panose="020B0604020202020204" pitchFamily="34" charset="0"/>
                <a:cs typeface="Arial" panose="020B0604020202020204" pitchFamily="34" charset="0"/>
              </a:rPr>
              <a:t>LA PRÉPA APPRENTISSAGE INDUSTRIE (PAI)</a:t>
            </a:r>
          </a:p>
        </p:txBody>
      </p:sp>
      <p:pic>
        <p:nvPicPr>
          <p:cNvPr id="12" name="Image 11">
            <a:extLst>
              <a:ext uri="{FF2B5EF4-FFF2-40B4-BE49-F238E27FC236}">
                <a16:creationId xmlns:a16="http://schemas.microsoft.com/office/drawing/2014/main" id="{98E47898-B25C-43E9-9887-FE533E9CFF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00" b="39501"/>
          <a:stretch/>
        </p:blipFill>
        <p:spPr>
          <a:xfrm>
            <a:off x="10015153" y="5073089"/>
            <a:ext cx="1890572" cy="1565102"/>
          </a:xfrm>
          <a:prstGeom prst="rect">
            <a:avLst/>
          </a:prstGeom>
        </p:spPr>
      </p:pic>
      <p:sp>
        <p:nvSpPr>
          <p:cNvPr id="5" name="Rectangle 4">
            <a:extLst>
              <a:ext uri="{FF2B5EF4-FFF2-40B4-BE49-F238E27FC236}">
                <a16:creationId xmlns:a16="http://schemas.microsoft.com/office/drawing/2014/main" id="{FF881FCC-1FFB-876E-F914-932AD524B98F}"/>
              </a:ext>
            </a:extLst>
          </p:cNvPr>
          <p:cNvSpPr/>
          <p:nvPr/>
        </p:nvSpPr>
        <p:spPr>
          <a:xfrm>
            <a:off x="8460931" y="2293234"/>
            <a:ext cx="1723435" cy="1256768"/>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7D49156-1955-350F-2850-DC6F22269F58}"/>
              </a:ext>
            </a:extLst>
          </p:cNvPr>
          <p:cNvSpPr/>
          <p:nvPr/>
        </p:nvSpPr>
        <p:spPr>
          <a:xfrm>
            <a:off x="8460931" y="3874939"/>
            <a:ext cx="1725916" cy="125676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F73B1F04-65E4-5F86-C6CA-C036D9E2F31D}"/>
              </a:ext>
            </a:extLst>
          </p:cNvPr>
          <p:cNvSpPr txBox="1"/>
          <p:nvPr/>
        </p:nvSpPr>
        <p:spPr>
          <a:xfrm>
            <a:off x="8460932" y="2461362"/>
            <a:ext cx="1723434" cy="923330"/>
          </a:xfrm>
          <a:prstGeom prst="rect">
            <a:avLst/>
          </a:prstGeom>
          <a:noFill/>
        </p:spPr>
        <p:txBody>
          <a:bodyPr wrap="square" rtlCol="0">
            <a:spAutoFit/>
          </a:bodyPr>
          <a:lstStyle/>
          <a:p>
            <a:pPr algn="ctr"/>
            <a:r>
              <a:rPr lang="fr-FR" dirty="0">
                <a:solidFill>
                  <a:schemeClr val="bg1"/>
                </a:solidFill>
                <a:latin typeface="Arial" panose="020B0604020202020204" pitchFamily="34" charset="0"/>
                <a:cs typeface="Arial" panose="020B0604020202020204" pitchFamily="34" charset="0"/>
              </a:rPr>
              <a:t>5 300 jeunes dans le dispositif</a:t>
            </a:r>
          </a:p>
        </p:txBody>
      </p:sp>
      <p:sp>
        <p:nvSpPr>
          <p:cNvPr id="7" name="ZoneTexte 6">
            <a:extLst>
              <a:ext uri="{FF2B5EF4-FFF2-40B4-BE49-F238E27FC236}">
                <a16:creationId xmlns:a16="http://schemas.microsoft.com/office/drawing/2014/main" id="{CD541040-5925-87EC-BE0C-90FCA91C5425}"/>
              </a:ext>
            </a:extLst>
          </p:cNvPr>
          <p:cNvSpPr txBox="1"/>
          <p:nvPr/>
        </p:nvSpPr>
        <p:spPr>
          <a:xfrm>
            <a:off x="8460931" y="4133848"/>
            <a:ext cx="1723435" cy="646331"/>
          </a:xfrm>
          <a:prstGeom prst="rect">
            <a:avLst/>
          </a:prstGeom>
          <a:noFill/>
        </p:spPr>
        <p:txBody>
          <a:bodyPr wrap="square" rtlCol="0">
            <a:spAutoFit/>
          </a:bodyPr>
          <a:lstStyle/>
          <a:p>
            <a:pPr algn="ctr"/>
            <a:r>
              <a:rPr lang="fr-FR" dirty="0">
                <a:solidFill>
                  <a:schemeClr val="bg1"/>
                </a:solidFill>
                <a:latin typeface="Arial" panose="020B0604020202020204" pitchFamily="34" charset="0"/>
                <a:cs typeface="Arial" panose="020B0604020202020204" pitchFamily="34" charset="0"/>
              </a:rPr>
              <a:t>40% de sorties positives</a:t>
            </a:r>
          </a:p>
        </p:txBody>
      </p:sp>
      <p:sp>
        <p:nvSpPr>
          <p:cNvPr id="9" name="ZoneTexte 8">
            <a:extLst>
              <a:ext uri="{FF2B5EF4-FFF2-40B4-BE49-F238E27FC236}">
                <a16:creationId xmlns:a16="http://schemas.microsoft.com/office/drawing/2014/main" id="{271EC242-8CC2-4584-B121-54213F1EAB9B}"/>
              </a:ext>
            </a:extLst>
          </p:cNvPr>
          <p:cNvSpPr txBox="1"/>
          <p:nvPr/>
        </p:nvSpPr>
        <p:spPr>
          <a:xfrm>
            <a:off x="1525047" y="2348652"/>
            <a:ext cx="5822575" cy="2585323"/>
          </a:xfrm>
          <a:prstGeom prst="rect">
            <a:avLst/>
          </a:prstGeom>
          <a:noFill/>
        </p:spPr>
        <p:txBody>
          <a:bodyPr wrap="square">
            <a:spAutoFit/>
          </a:bodyPr>
          <a:lstStyle/>
          <a:p>
            <a:r>
              <a:rPr lang="fr-FR" altLang="fr-FR" b="1" dirty="0">
                <a:solidFill>
                  <a:schemeClr val="bg1"/>
                </a:solidFill>
                <a:latin typeface="Arial" panose="020B0604020202020204" pitchFamily="34" charset="0"/>
              </a:rPr>
              <a:t>Un parcours </a:t>
            </a:r>
            <a:r>
              <a:rPr lang="fr-FR" altLang="fr-FR" dirty="0">
                <a:solidFill>
                  <a:schemeClr val="bg1"/>
                </a:solidFill>
                <a:latin typeface="Arial" panose="020B0604020202020204" pitchFamily="34" charset="0"/>
              </a:rPr>
              <a:t>d’accompagnement permettant au jeune :</a:t>
            </a:r>
          </a:p>
          <a:p>
            <a:endParaRPr lang="fr-FR" altLang="fr-FR" dirty="0">
              <a:solidFill>
                <a:schemeClr val="bg1"/>
              </a:solidFill>
              <a:latin typeface="Arial" panose="020B0604020202020204" pitchFamily="34" charset="0"/>
            </a:endParaRPr>
          </a:p>
          <a:p>
            <a:pPr marL="285750" indent="-285750">
              <a:buFont typeface="Arial" panose="020B0604020202020204" pitchFamily="34" charset="0"/>
              <a:buChar char="•"/>
            </a:pPr>
            <a:r>
              <a:rPr lang="fr-FR" altLang="fr-FR" b="1" dirty="0">
                <a:solidFill>
                  <a:schemeClr val="bg1"/>
                </a:solidFill>
                <a:latin typeface="Arial" panose="020B0604020202020204" pitchFamily="34" charset="0"/>
              </a:rPr>
              <a:t>D’identifier les compétences </a:t>
            </a:r>
            <a:r>
              <a:rPr lang="fr-FR" altLang="fr-FR" dirty="0">
                <a:solidFill>
                  <a:schemeClr val="bg1"/>
                </a:solidFill>
                <a:latin typeface="Arial" panose="020B0604020202020204" pitchFamily="34" charset="0"/>
              </a:rPr>
              <a:t>et les connaissances qu’il détient</a:t>
            </a:r>
          </a:p>
          <a:p>
            <a:pPr marL="285750" indent="-285750">
              <a:buFont typeface="Arial" panose="020B0604020202020204" pitchFamily="34" charset="0"/>
              <a:buChar char="•"/>
            </a:pPr>
            <a:r>
              <a:rPr lang="fr-FR" altLang="fr-FR" b="1" dirty="0">
                <a:solidFill>
                  <a:schemeClr val="bg1"/>
                </a:solidFill>
                <a:latin typeface="Arial" panose="020B0604020202020204" pitchFamily="34" charset="0"/>
              </a:rPr>
              <a:t>De développer ses prérequis </a:t>
            </a:r>
            <a:r>
              <a:rPr lang="fr-FR" altLang="fr-FR" dirty="0">
                <a:solidFill>
                  <a:schemeClr val="bg1"/>
                </a:solidFill>
                <a:latin typeface="Arial" panose="020B0604020202020204" pitchFamily="34" charset="0"/>
              </a:rPr>
              <a:t>relationnels et de sécuriser son entrée en contrat d’apprentissage </a:t>
            </a:r>
          </a:p>
          <a:p>
            <a:pPr marL="285750" indent="-285750">
              <a:buFont typeface="Arial" panose="020B0604020202020204" pitchFamily="34" charset="0"/>
              <a:buChar char="•"/>
            </a:pPr>
            <a:r>
              <a:rPr lang="fr-FR" altLang="fr-FR" dirty="0">
                <a:solidFill>
                  <a:schemeClr val="bg1"/>
                </a:solidFill>
                <a:latin typeface="Arial" panose="020B0604020202020204" pitchFamily="34" charset="0"/>
              </a:rPr>
              <a:t>Les accompagner progressivement vers une entrée en apprentissage</a:t>
            </a:r>
          </a:p>
          <a:p>
            <a:pPr marL="285750" indent="-285750">
              <a:buFont typeface="Arial" panose="020B0604020202020204" pitchFamily="34" charset="0"/>
              <a:buChar char="•"/>
            </a:pPr>
            <a:r>
              <a:rPr lang="fr-FR" dirty="0">
                <a:solidFill>
                  <a:schemeClr val="bg1"/>
                </a:solidFill>
                <a:latin typeface="Arial" panose="020B0604020202020204" pitchFamily="34" charset="0"/>
                <a:cs typeface="Arial" panose="020B0604020202020204" pitchFamily="34" charset="0"/>
              </a:rPr>
              <a:t>Leur redonner </a:t>
            </a:r>
            <a:r>
              <a:rPr lang="fr-FR" b="1" dirty="0">
                <a:solidFill>
                  <a:schemeClr val="bg1"/>
                </a:solidFill>
                <a:latin typeface="Arial" panose="020B0604020202020204" pitchFamily="34" charset="0"/>
                <a:cs typeface="Arial" panose="020B0604020202020204" pitchFamily="34" charset="0"/>
              </a:rPr>
              <a:t>confiance</a:t>
            </a:r>
            <a:r>
              <a:rPr lang="fr-FR" dirty="0">
                <a:solidFill>
                  <a:schemeClr val="bg1"/>
                </a:solidFill>
                <a:latin typeface="Arial" panose="020B0604020202020204" pitchFamily="34" charset="0"/>
                <a:cs typeface="Arial" panose="020B0604020202020204" pitchFamily="34" charset="0"/>
              </a:rPr>
              <a:t> en eux</a:t>
            </a:r>
            <a:endParaRPr lang="fr-FR" altLang="fr-FR" dirty="0">
              <a:solidFill>
                <a:schemeClr val="bg1"/>
              </a:solidFill>
              <a:latin typeface="Arial" panose="020B0604020202020204" pitchFamily="34" charset="0"/>
            </a:endParaRPr>
          </a:p>
        </p:txBody>
      </p:sp>
      <p:sp>
        <p:nvSpPr>
          <p:cNvPr id="14" name="Triangle isocèle 13">
            <a:extLst>
              <a:ext uri="{FF2B5EF4-FFF2-40B4-BE49-F238E27FC236}">
                <a16:creationId xmlns:a16="http://schemas.microsoft.com/office/drawing/2014/main" id="{B0D44294-76E6-22A0-302F-DC498A419F24}"/>
              </a:ext>
            </a:extLst>
          </p:cNvPr>
          <p:cNvSpPr/>
          <p:nvPr/>
        </p:nvSpPr>
        <p:spPr>
          <a:xfrm rot="16200000">
            <a:off x="8046255" y="2787340"/>
            <a:ext cx="560798" cy="268555"/>
          </a:xfrm>
          <a:prstGeom prst="triangle">
            <a:avLst>
              <a:gd name="adj" fmla="val 50750"/>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Triangle isocèle 15">
            <a:extLst>
              <a:ext uri="{FF2B5EF4-FFF2-40B4-BE49-F238E27FC236}">
                <a16:creationId xmlns:a16="http://schemas.microsoft.com/office/drawing/2014/main" id="{03D03FD1-1491-C037-5DB0-6F131D6D8510}"/>
              </a:ext>
            </a:extLst>
          </p:cNvPr>
          <p:cNvSpPr/>
          <p:nvPr/>
        </p:nvSpPr>
        <p:spPr>
          <a:xfrm rot="16200000">
            <a:off x="8046254" y="4369045"/>
            <a:ext cx="560798" cy="268555"/>
          </a:xfrm>
          <a:prstGeom prst="triangle">
            <a:avLst>
              <a:gd name="adj" fmla="val 507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84806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BF536BA0-70D9-3089-E004-E0E116F641C7}"/>
              </a:ext>
            </a:extLst>
          </p:cNvPr>
          <p:cNvSpPr txBox="1"/>
          <p:nvPr/>
        </p:nvSpPr>
        <p:spPr>
          <a:xfrm>
            <a:off x="1025929" y="1120324"/>
            <a:ext cx="10140141" cy="1600438"/>
          </a:xfrm>
          <a:prstGeom prst="rect">
            <a:avLst/>
          </a:prstGeom>
          <a:noFill/>
        </p:spPr>
        <p:txBody>
          <a:bodyPr wrap="square">
            <a:spAutoFit/>
          </a:bodyPr>
          <a:lstStyle/>
          <a:p>
            <a:pPr marL="342900" indent="-342900" rtl="0" fontAlgn="base">
              <a:buFont typeface="Arial" panose="020B0604020202020204" pitchFamily="34" charset="0"/>
              <a:buChar char="•"/>
            </a:pPr>
            <a:r>
              <a:rPr lang="fr-FR" sz="1400" dirty="0">
                <a:solidFill>
                  <a:srgbClr val="005677"/>
                </a:solidFill>
                <a:latin typeface="Arial" panose="020B0604020202020204" pitchFamily="34" charset="0"/>
                <a:cs typeface="Arial" panose="020B0604020202020204" pitchFamily="34" charset="0"/>
              </a:rPr>
              <a:t>Appel à projet national dans le cadre du renforcement des compétences dans le nucléaire</a:t>
            </a:r>
            <a:r>
              <a:rPr lang="en-US" sz="1400" dirty="0">
                <a:solidFill>
                  <a:srgbClr val="005677"/>
                </a:solidFill>
                <a:latin typeface="Arial" panose="020B0604020202020204" pitchFamily="34" charset="0"/>
                <a:cs typeface="Arial" panose="020B0604020202020204" pitchFamily="34" charset="0"/>
              </a:rPr>
              <a:t>​</a:t>
            </a:r>
          </a:p>
          <a:p>
            <a:pPr marL="342900" indent="-342900" rtl="0" fontAlgn="base">
              <a:buFont typeface="Arial" panose="020B0604020202020204" pitchFamily="34" charset="0"/>
              <a:buChar char="•"/>
            </a:pPr>
            <a:r>
              <a:rPr lang="fr-FR" sz="1400" dirty="0">
                <a:solidFill>
                  <a:srgbClr val="005677"/>
                </a:solidFill>
                <a:latin typeface="Arial" panose="020B0604020202020204" pitchFamily="34" charset="0"/>
                <a:cs typeface="Arial" panose="020B0604020202020204" pitchFamily="34" charset="0"/>
              </a:rPr>
              <a:t>Centré sur la formation de soudeurs, tuyauteurs… </a:t>
            </a:r>
            <a:r>
              <a:rPr lang="en-US" sz="1400" dirty="0">
                <a:solidFill>
                  <a:srgbClr val="005677"/>
                </a:solidFill>
                <a:latin typeface="Arial" panose="020B0604020202020204" pitchFamily="34" charset="0"/>
                <a:cs typeface="Arial" panose="020B0604020202020204" pitchFamily="34" charset="0"/>
              </a:rPr>
              <a:t>​</a:t>
            </a:r>
          </a:p>
          <a:p>
            <a:pPr marL="342900" indent="-342900" rtl="0" fontAlgn="base">
              <a:buFont typeface="Arial" panose="020B0604020202020204" pitchFamily="34" charset="0"/>
              <a:buChar char="•"/>
            </a:pPr>
            <a:r>
              <a:rPr lang="fr-FR" sz="1400" dirty="0">
                <a:solidFill>
                  <a:srgbClr val="005677"/>
                </a:solidFill>
                <a:latin typeface="Arial" panose="020B0604020202020204" pitchFamily="34" charset="0"/>
                <a:cs typeface="Arial" panose="020B0604020202020204" pitchFamily="34" charset="0"/>
              </a:rPr>
              <a:t>Consortium Fives </a:t>
            </a:r>
            <a:r>
              <a:rPr lang="fr-FR" sz="1400" dirty="0" err="1">
                <a:solidFill>
                  <a:srgbClr val="005677"/>
                </a:solidFill>
                <a:latin typeface="Arial" panose="020B0604020202020204" pitchFamily="34" charset="0"/>
                <a:cs typeface="Arial" panose="020B0604020202020204" pitchFamily="34" charset="0"/>
              </a:rPr>
              <a:t>Nordon</a:t>
            </a:r>
            <a:r>
              <a:rPr lang="fr-FR" sz="1400" dirty="0">
                <a:solidFill>
                  <a:srgbClr val="005677"/>
                </a:solidFill>
                <a:latin typeface="Arial" panose="020B0604020202020204" pitchFamily="34" charset="0"/>
                <a:cs typeface="Arial" panose="020B0604020202020204" pitchFamily="34" charset="0"/>
              </a:rPr>
              <a:t> / Pôle formation UIMM Lorraine </a:t>
            </a:r>
            <a:r>
              <a:rPr lang="en-US" sz="1400" dirty="0">
                <a:solidFill>
                  <a:srgbClr val="005677"/>
                </a:solidFill>
                <a:latin typeface="Arial" panose="020B0604020202020204" pitchFamily="34" charset="0"/>
                <a:cs typeface="Arial" panose="020B0604020202020204" pitchFamily="34" charset="0"/>
              </a:rPr>
              <a:t>​</a:t>
            </a:r>
          </a:p>
          <a:p>
            <a:pPr marL="342900" indent="-342900" algn="just" rtl="0" fontAlgn="base">
              <a:buFont typeface="Arial" panose="020B0604020202020204" pitchFamily="34" charset="0"/>
              <a:buChar char="•"/>
            </a:pPr>
            <a:r>
              <a:rPr lang="fr-FR" sz="1400" dirty="0">
                <a:solidFill>
                  <a:srgbClr val="005677"/>
                </a:solidFill>
                <a:latin typeface="Arial" panose="020B0604020202020204" pitchFamily="34" charset="0"/>
                <a:cs typeface="Arial" panose="020B0604020202020204" pitchFamily="34" charset="0"/>
              </a:rPr>
              <a:t>Dossier à 2,5 M€, dont 1,7 M€ pour la partie relative au Pôle Formation UIMM Lorraine avec un financement demandé à hauteur de 70%</a:t>
            </a:r>
            <a:r>
              <a:rPr lang="en-US" sz="1400" dirty="0">
                <a:solidFill>
                  <a:srgbClr val="005677"/>
                </a:solidFill>
                <a:latin typeface="Arial" panose="020B0604020202020204" pitchFamily="34" charset="0"/>
                <a:cs typeface="Arial" panose="020B0604020202020204" pitchFamily="34" charset="0"/>
              </a:rPr>
              <a:t>​</a:t>
            </a:r>
            <a:endParaRPr lang="fr-FR" sz="1400" dirty="0">
              <a:solidFill>
                <a:srgbClr val="005677"/>
              </a:solidFill>
              <a:latin typeface="Arial" panose="020B0604020202020204" pitchFamily="34" charset="0"/>
              <a:cs typeface="Arial" panose="020B0604020202020204" pitchFamily="34" charset="0"/>
            </a:endParaRPr>
          </a:p>
          <a:p>
            <a:pPr marL="342900" indent="-342900" algn="just" rtl="0" fontAlgn="base">
              <a:buFont typeface="Arial" panose="020B0604020202020204" pitchFamily="34" charset="0"/>
              <a:buChar char="•"/>
            </a:pPr>
            <a:r>
              <a:rPr lang="fr-FR" sz="1400" dirty="0">
                <a:solidFill>
                  <a:srgbClr val="005677"/>
                </a:solidFill>
                <a:latin typeface="Arial" panose="020B0604020202020204" pitchFamily="34" charset="0"/>
                <a:cs typeface="Arial" panose="020B0604020202020204" pitchFamily="34" charset="0"/>
              </a:rPr>
              <a:t>Projet retenu par BPI France fin octobre 2021 avec un budget total de 2,34 M€  dont 1,54 M€  pour la partie relative au Pôle Formation UIMM Lorraine avec un financement BPI à hauteur de 47%</a:t>
            </a:r>
            <a:endParaRPr lang="en-US" sz="1400" dirty="0">
              <a:solidFill>
                <a:srgbClr val="005677"/>
              </a:solidFill>
              <a:latin typeface="Arial" panose="020B0604020202020204" pitchFamily="34" charset="0"/>
              <a:cs typeface="Arial" panose="020B0604020202020204" pitchFamily="34" charset="0"/>
            </a:endParaRPr>
          </a:p>
        </p:txBody>
      </p:sp>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PASS NUCLEAIRE</a:t>
            </a:r>
          </a:p>
        </p:txBody>
      </p:sp>
      <p:pic>
        <p:nvPicPr>
          <p:cNvPr id="7" name="Image 6">
            <a:extLst>
              <a:ext uri="{FF2B5EF4-FFF2-40B4-BE49-F238E27FC236}">
                <a16:creationId xmlns:a16="http://schemas.microsoft.com/office/drawing/2014/main" id="{BB9846E8-B0F0-2D21-EEA3-DE1D52993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0124" y="5917251"/>
            <a:ext cx="832467" cy="890114"/>
          </a:xfrm>
          <a:prstGeom prst="rect">
            <a:avLst/>
          </a:prstGeom>
        </p:spPr>
      </p:pic>
      <p:pic>
        <p:nvPicPr>
          <p:cNvPr id="8" name="Picture 4" descr="Fives - Ultimate machines ultimate factory">
            <a:extLst>
              <a:ext uri="{FF2B5EF4-FFF2-40B4-BE49-F238E27FC236}">
                <a16:creationId xmlns:a16="http://schemas.microsoft.com/office/drawing/2014/main" id="{330068BB-6479-65AF-55B3-EFD257954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5475920" y="5923521"/>
            <a:ext cx="1010805" cy="82759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EF470237-A8EF-D24D-264F-5C05F701D8A4}"/>
              </a:ext>
            </a:extLst>
          </p:cNvPr>
          <p:cNvPicPr>
            <a:picLocks noChangeAspect="1"/>
          </p:cNvPicPr>
          <p:nvPr/>
        </p:nvPicPr>
        <p:blipFill>
          <a:blip r:embed="rId4"/>
          <a:stretch>
            <a:fillRect/>
          </a:stretch>
        </p:blipFill>
        <p:spPr>
          <a:xfrm>
            <a:off x="3889020" y="5961113"/>
            <a:ext cx="1500742" cy="846252"/>
          </a:xfrm>
          <a:prstGeom prst="rect">
            <a:avLst/>
          </a:prstGeom>
        </p:spPr>
      </p:pic>
      <p:pic>
        <p:nvPicPr>
          <p:cNvPr id="10" name="Image 9">
            <a:extLst>
              <a:ext uri="{FF2B5EF4-FFF2-40B4-BE49-F238E27FC236}">
                <a16:creationId xmlns:a16="http://schemas.microsoft.com/office/drawing/2014/main" id="{2C8AF161-967E-0DB0-4A9C-25447EE40E7B}"/>
              </a:ext>
            </a:extLst>
          </p:cNvPr>
          <p:cNvPicPr>
            <a:picLocks noChangeAspect="1"/>
          </p:cNvPicPr>
          <p:nvPr/>
        </p:nvPicPr>
        <p:blipFill rotWithShape="1">
          <a:blip r:embed="rId5"/>
          <a:srcRect r="45662"/>
          <a:stretch/>
        </p:blipFill>
        <p:spPr>
          <a:xfrm>
            <a:off x="10160567" y="5885621"/>
            <a:ext cx="1033522" cy="846252"/>
          </a:xfrm>
          <a:prstGeom prst="rect">
            <a:avLst/>
          </a:prstGeom>
        </p:spPr>
      </p:pic>
      <p:pic>
        <p:nvPicPr>
          <p:cNvPr id="11" name="Image 10">
            <a:extLst>
              <a:ext uri="{FF2B5EF4-FFF2-40B4-BE49-F238E27FC236}">
                <a16:creationId xmlns:a16="http://schemas.microsoft.com/office/drawing/2014/main" id="{7239A806-FC41-FF23-42BC-EBE190E41AE1}"/>
              </a:ext>
            </a:extLst>
          </p:cNvPr>
          <p:cNvPicPr>
            <a:picLocks noChangeAspect="1"/>
          </p:cNvPicPr>
          <p:nvPr/>
        </p:nvPicPr>
        <p:blipFill rotWithShape="1">
          <a:blip r:embed="rId6"/>
          <a:srcRect t="21469" b="27149"/>
          <a:stretch/>
        </p:blipFill>
        <p:spPr>
          <a:xfrm>
            <a:off x="6480190" y="5817402"/>
            <a:ext cx="3594219" cy="960403"/>
          </a:xfrm>
          <a:prstGeom prst="rect">
            <a:avLst/>
          </a:prstGeom>
        </p:spPr>
      </p:pic>
      <p:sp>
        <p:nvSpPr>
          <p:cNvPr id="2" name="Rectangle 1">
            <a:extLst>
              <a:ext uri="{FF2B5EF4-FFF2-40B4-BE49-F238E27FC236}">
                <a16:creationId xmlns:a16="http://schemas.microsoft.com/office/drawing/2014/main" id="{F82F0EC1-46AE-F520-E303-07AE3E004FDE}"/>
              </a:ext>
            </a:extLst>
          </p:cNvPr>
          <p:cNvSpPr/>
          <p:nvPr/>
        </p:nvSpPr>
        <p:spPr>
          <a:xfrm>
            <a:off x="3254477" y="3857146"/>
            <a:ext cx="1723435" cy="1737921"/>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87E803C-9B69-3648-0A7E-2C927384F33A}"/>
              </a:ext>
            </a:extLst>
          </p:cNvPr>
          <p:cNvSpPr/>
          <p:nvPr/>
        </p:nvSpPr>
        <p:spPr>
          <a:xfrm>
            <a:off x="5161550" y="3842773"/>
            <a:ext cx="1725916" cy="1737921"/>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7DAA3E4-13FA-6B65-7C99-CDE83203ECE4}"/>
              </a:ext>
            </a:extLst>
          </p:cNvPr>
          <p:cNvSpPr/>
          <p:nvPr/>
        </p:nvSpPr>
        <p:spPr>
          <a:xfrm>
            <a:off x="7064517" y="3842773"/>
            <a:ext cx="1837474" cy="1737921"/>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F15AD434-9FDD-BDEC-3105-838699CBE19C}"/>
              </a:ext>
            </a:extLst>
          </p:cNvPr>
          <p:cNvGrpSpPr/>
          <p:nvPr/>
        </p:nvGrpSpPr>
        <p:grpSpPr>
          <a:xfrm>
            <a:off x="3254478" y="2839131"/>
            <a:ext cx="5647513" cy="929212"/>
            <a:chOff x="987604" y="2084407"/>
            <a:chExt cx="7026006" cy="929212"/>
          </a:xfrm>
          <a:solidFill>
            <a:schemeClr val="accent1">
              <a:lumMod val="60000"/>
              <a:lumOff val="40000"/>
            </a:schemeClr>
          </a:solidFill>
        </p:grpSpPr>
        <p:grpSp>
          <p:nvGrpSpPr>
            <p:cNvPr id="12" name="Groupe 11">
              <a:extLst>
                <a:ext uri="{FF2B5EF4-FFF2-40B4-BE49-F238E27FC236}">
                  <a16:creationId xmlns:a16="http://schemas.microsoft.com/office/drawing/2014/main" id="{6003F7B0-4541-A0D8-BE87-841E2591F108}"/>
                </a:ext>
              </a:extLst>
            </p:cNvPr>
            <p:cNvGrpSpPr/>
            <p:nvPr/>
          </p:nvGrpSpPr>
          <p:grpSpPr>
            <a:xfrm>
              <a:off x="987604" y="2084407"/>
              <a:ext cx="7026006" cy="929212"/>
              <a:chOff x="987604" y="2084407"/>
              <a:chExt cx="7026006" cy="929212"/>
            </a:xfrm>
            <a:grpFill/>
          </p:grpSpPr>
          <p:sp>
            <p:nvSpPr>
              <p:cNvPr id="14" name="Rectangle 13">
                <a:extLst>
                  <a:ext uri="{FF2B5EF4-FFF2-40B4-BE49-F238E27FC236}">
                    <a16:creationId xmlns:a16="http://schemas.microsoft.com/office/drawing/2014/main" id="{CACFC86A-9619-D22F-B21B-B9BF14444851}"/>
                  </a:ext>
                </a:extLst>
              </p:cNvPr>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riangle isocèle 14">
                <a:extLst>
                  <a:ext uri="{FF2B5EF4-FFF2-40B4-BE49-F238E27FC236}">
                    <a16:creationId xmlns:a16="http://schemas.microsoft.com/office/drawing/2014/main" id="{7397CBB4-0A6F-B818-34BB-5A0D40F9C20F}"/>
                  </a:ext>
                </a:extLst>
              </p:cNvPr>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3" name="ZoneTexte 12">
              <a:extLst>
                <a:ext uri="{FF2B5EF4-FFF2-40B4-BE49-F238E27FC236}">
                  <a16:creationId xmlns:a16="http://schemas.microsoft.com/office/drawing/2014/main" id="{6974E9FE-0443-D4A5-69AF-3E830C45D763}"/>
                </a:ext>
              </a:extLst>
            </p:cNvPr>
            <p:cNvSpPr txBox="1"/>
            <p:nvPr/>
          </p:nvSpPr>
          <p:spPr>
            <a:xfrm>
              <a:off x="2296017" y="2190992"/>
              <a:ext cx="4419393" cy="461665"/>
            </a:xfrm>
            <a:prstGeom prst="rect">
              <a:avLst/>
            </a:prstGeom>
            <a:grpFill/>
          </p:spPr>
          <p:txBody>
            <a:bodyPr wrap="none" rtlCol="0">
              <a:spAutoFit/>
            </a:bodyPr>
            <a:lstStyle/>
            <a:p>
              <a:pPr algn="ctr"/>
              <a:r>
                <a:rPr lang="fr-FR" sz="2400" b="1" dirty="0">
                  <a:solidFill>
                    <a:schemeClr val="bg1"/>
                  </a:solidFill>
                  <a:latin typeface="Arial" panose="020B0604020202020204" pitchFamily="34" charset="0"/>
                  <a:cs typeface="Arial" panose="020B0604020202020204" pitchFamily="34" charset="0"/>
                </a:rPr>
                <a:t>3 niveaux de formation </a:t>
              </a:r>
            </a:p>
          </p:txBody>
        </p:sp>
      </p:grpSp>
      <p:sp>
        <p:nvSpPr>
          <p:cNvPr id="17" name="ZoneTexte 16">
            <a:extLst>
              <a:ext uri="{FF2B5EF4-FFF2-40B4-BE49-F238E27FC236}">
                <a16:creationId xmlns:a16="http://schemas.microsoft.com/office/drawing/2014/main" id="{C53E4792-42C1-172C-2630-07A77566123E}"/>
              </a:ext>
            </a:extLst>
          </p:cNvPr>
          <p:cNvSpPr txBox="1"/>
          <p:nvPr/>
        </p:nvSpPr>
        <p:spPr>
          <a:xfrm>
            <a:off x="3254477" y="3836300"/>
            <a:ext cx="1723435" cy="1723549"/>
          </a:xfrm>
          <a:prstGeom prst="rect">
            <a:avLst/>
          </a:prstGeom>
          <a:noFill/>
        </p:spPr>
        <p:txBody>
          <a:bodyPr wrap="square">
            <a:spAutoFit/>
          </a:bodyPr>
          <a:lstStyle/>
          <a:p>
            <a:pPr algn="ctr" rtl="0" fontAlgn="base"/>
            <a:r>
              <a:rPr lang="fr-FR" sz="1600" b="1" dirty="0">
                <a:solidFill>
                  <a:schemeClr val="bg1"/>
                </a:solidFill>
                <a:latin typeface="Arial" panose="020B0604020202020204" pitchFamily="34" charset="0"/>
                <a:cs typeface="Arial" panose="020B0604020202020204" pitchFamily="34" charset="0"/>
              </a:rPr>
              <a:t>Niveau 1</a:t>
            </a:r>
          </a:p>
          <a:p>
            <a:pPr algn="ctr" rtl="0" fontAlgn="base"/>
            <a:endParaRPr lang="fr-FR" dirty="0">
              <a:solidFill>
                <a:schemeClr val="bg1"/>
              </a:solidFill>
              <a:latin typeface="Arial" panose="020B0604020202020204" pitchFamily="34" charset="0"/>
              <a:cs typeface="Arial" panose="020B0604020202020204" pitchFamily="34" charset="0"/>
            </a:endParaRPr>
          </a:p>
          <a:p>
            <a:pPr algn="ctr" rtl="0" fontAlgn="base"/>
            <a:r>
              <a:rPr lang="fr-FR" sz="1200" dirty="0">
                <a:solidFill>
                  <a:schemeClr val="bg1"/>
                </a:solidFill>
                <a:latin typeface="Arial" panose="020B0604020202020204" pitchFamily="34" charset="0"/>
                <a:cs typeface="Arial" panose="020B0604020202020204" pitchFamily="34" charset="0"/>
              </a:rPr>
              <a:t>Technicien (BAC, MC, BTS, CQPM, Titre Pro…), assuré par le Pôle Formation UIMM Lorraine, teinté nucléaire </a:t>
            </a:r>
            <a:r>
              <a:rPr lang="en-US" sz="1200" dirty="0">
                <a:solidFill>
                  <a:schemeClr val="bg1"/>
                </a:solidFill>
                <a:latin typeface="Arial" panose="020B0604020202020204" pitchFamily="34" charset="0"/>
                <a:cs typeface="Arial" panose="020B0604020202020204" pitchFamily="34" charset="0"/>
              </a:rPr>
              <a:t>​</a:t>
            </a:r>
          </a:p>
        </p:txBody>
      </p:sp>
      <p:sp>
        <p:nvSpPr>
          <p:cNvPr id="18" name="ZoneTexte 17">
            <a:extLst>
              <a:ext uri="{FF2B5EF4-FFF2-40B4-BE49-F238E27FC236}">
                <a16:creationId xmlns:a16="http://schemas.microsoft.com/office/drawing/2014/main" id="{F9117C29-61CC-D425-86D3-857D805DA1C4}"/>
              </a:ext>
            </a:extLst>
          </p:cNvPr>
          <p:cNvSpPr txBox="1"/>
          <p:nvPr/>
        </p:nvSpPr>
        <p:spPr>
          <a:xfrm>
            <a:off x="5154964" y="3857146"/>
            <a:ext cx="1714598" cy="984885"/>
          </a:xfrm>
          <a:prstGeom prst="rect">
            <a:avLst/>
          </a:prstGeom>
          <a:noFill/>
        </p:spPr>
        <p:txBody>
          <a:bodyPr wrap="square">
            <a:spAutoFit/>
          </a:bodyPr>
          <a:lstStyle/>
          <a:p>
            <a:pPr algn="ctr" rtl="0" fontAlgn="base"/>
            <a:r>
              <a:rPr lang="fr-FR" sz="1600" b="1" dirty="0">
                <a:solidFill>
                  <a:schemeClr val="bg1"/>
                </a:solidFill>
                <a:latin typeface="Arial" panose="020B0604020202020204" pitchFamily="34" charset="0"/>
                <a:cs typeface="Arial" panose="020B0604020202020204" pitchFamily="34" charset="0"/>
              </a:rPr>
              <a:t>Niveau 2</a:t>
            </a:r>
          </a:p>
          <a:p>
            <a:pPr algn="ctr" rtl="0" fontAlgn="base"/>
            <a:endParaRPr lang="fr-FR" dirty="0">
              <a:solidFill>
                <a:schemeClr val="bg1"/>
              </a:solidFill>
              <a:latin typeface="Arial" panose="020B0604020202020204" pitchFamily="34" charset="0"/>
              <a:cs typeface="Arial" panose="020B0604020202020204" pitchFamily="34" charset="0"/>
            </a:endParaRPr>
          </a:p>
          <a:p>
            <a:pPr algn="ctr" rtl="0" fontAlgn="base"/>
            <a:r>
              <a:rPr lang="fr-FR" sz="1200" dirty="0">
                <a:solidFill>
                  <a:schemeClr val="bg1"/>
                </a:solidFill>
                <a:latin typeface="Arial" panose="020B0604020202020204" pitchFamily="34" charset="0"/>
                <a:cs typeface="Arial" panose="020B0604020202020204" pitchFamily="34" charset="0"/>
              </a:rPr>
              <a:t>Maitrise, assuré par Fives </a:t>
            </a:r>
            <a:r>
              <a:rPr lang="fr-FR" sz="1200" dirty="0" err="1">
                <a:solidFill>
                  <a:schemeClr val="bg1"/>
                </a:solidFill>
                <a:latin typeface="Arial" panose="020B0604020202020204" pitchFamily="34" charset="0"/>
                <a:cs typeface="Arial" panose="020B0604020202020204" pitchFamily="34" charset="0"/>
              </a:rPr>
              <a:t>Nordon</a:t>
            </a:r>
            <a:r>
              <a:rPr lang="fr-FR" sz="1200"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a:t>
            </a:r>
          </a:p>
        </p:txBody>
      </p:sp>
      <p:sp>
        <p:nvSpPr>
          <p:cNvPr id="19" name="ZoneTexte 18">
            <a:extLst>
              <a:ext uri="{FF2B5EF4-FFF2-40B4-BE49-F238E27FC236}">
                <a16:creationId xmlns:a16="http://schemas.microsoft.com/office/drawing/2014/main" id="{B7B5C0EB-5B5D-CEDA-7251-EBDABD271F51}"/>
              </a:ext>
            </a:extLst>
          </p:cNvPr>
          <p:cNvSpPr txBox="1"/>
          <p:nvPr/>
        </p:nvSpPr>
        <p:spPr>
          <a:xfrm>
            <a:off x="7125955" y="3842774"/>
            <a:ext cx="1714598" cy="984885"/>
          </a:xfrm>
          <a:prstGeom prst="rect">
            <a:avLst/>
          </a:prstGeom>
          <a:noFill/>
        </p:spPr>
        <p:txBody>
          <a:bodyPr wrap="square">
            <a:spAutoFit/>
          </a:bodyPr>
          <a:lstStyle/>
          <a:p>
            <a:pPr algn="ctr" rtl="0" fontAlgn="base"/>
            <a:r>
              <a:rPr lang="fr-FR" sz="1600" b="1" dirty="0">
                <a:solidFill>
                  <a:schemeClr val="bg1"/>
                </a:solidFill>
                <a:latin typeface="Arial" panose="020B0604020202020204" pitchFamily="34" charset="0"/>
                <a:cs typeface="Arial" panose="020B0604020202020204" pitchFamily="34" charset="0"/>
              </a:rPr>
              <a:t>Niveau 3</a:t>
            </a:r>
          </a:p>
          <a:p>
            <a:pPr algn="ctr" rtl="0" fontAlgn="base"/>
            <a:endParaRPr lang="fr-FR" dirty="0">
              <a:solidFill>
                <a:schemeClr val="bg1"/>
              </a:solidFill>
              <a:latin typeface="Arial" panose="020B0604020202020204" pitchFamily="34" charset="0"/>
              <a:cs typeface="Arial" panose="020B0604020202020204" pitchFamily="34" charset="0"/>
            </a:endParaRPr>
          </a:p>
          <a:p>
            <a:pPr algn="ctr" rtl="0" fontAlgn="base"/>
            <a:r>
              <a:rPr lang="fr-FR" sz="1200" dirty="0">
                <a:solidFill>
                  <a:schemeClr val="bg1"/>
                </a:solidFill>
                <a:latin typeface="Arial" panose="020B0604020202020204" pitchFamily="34" charset="0"/>
                <a:cs typeface="Arial" panose="020B0604020202020204" pitchFamily="34" charset="0"/>
              </a:rPr>
              <a:t>Expert, assuré par Fives </a:t>
            </a:r>
            <a:r>
              <a:rPr lang="fr-FR" sz="1200" dirty="0" err="1">
                <a:solidFill>
                  <a:schemeClr val="bg1"/>
                </a:solidFill>
                <a:latin typeface="Arial" panose="020B0604020202020204" pitchFamily="34" charset="0"/>
                <a:cs typeface="Arial" panose="020B0604020202020204" pitchFamily="34" charset="0"/>
              </a:rPr>
              <a:t>Nordon</a:t>
            </a:r>
            <a:r>
              <a:rPr lang="fr-FR" sz="1200" dirty="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650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4">
            <a:extLst>
              <a:ext uri="{FF2B5EF4-FFF2-40B4-BE49-F238E27FC236}">
                <a16:creationId xmlns:a16="http://schemas.microsoft.com/office/drawing/2014/main" id="{C477A0A1-B9E4-9BC3-39F1-C0F90B873596}"/>
              </a:ext>
            </a:extLst>
          </p:cNvPr>
          <p:cNvPicPr>
            <a:picLocks noChangeAspect="1"/>
          </p:cNvPicPr>
          <p:nvPr/>
        </p:nvPicPr>
        <p:blipFill rotWithShape="1">
          <a:blip r:embed="rId2"/>
          <a:srcRect l="14706" r="12061"/>
          <a:stretch/>
        </p:blipFill>
        <p:spPr>
          <a:xfrm>
            <a:off x="3069396" y="2286219"/>
            <a:ext cx="2598633" cy="3439022"/>
          </a:xfrm>
          <a:prstGeom prst="snip2DiagRect">
            <a:avLst>
              <a:gd name="adj1" fmla="val 0"/>
              <a:gd name="adj2" fmla="val 0"/>
            </a:avLst>
          </a:prstGeom>
        </p:spPr>
      </p:pic>
      <p:pic>
        <p:nvPicPr>
          <p:cNvPr id="4" name="Picture Placeholder 14">
            <a:extLst>
              <a:ext uri="{FF2B5EF4-FFF2-40B4-BE49-F238E27FC236}">
                <a16:creationId xmlns:a16="http://schemas.microsoft.com/office/drawing/2014/main" id="{3D39B8A9-C934-8766-A004-6429B86A7DA0}"/>
              </a:ext>
            </a:extLst>
          </p:cNvPr>
          <p:cNvPicPr>
            <a:picLocks noChangeAspect="1"/>
          </p:cNvPicPr>
          <p:nvPr/>
        </p:nvPicPr>
        <p:blipFill rotWithShape="1">
          <a:blip r:embed="rId3"/>
          <a:srcRect l="9995" r="17074"/>
          <a:stretch/>
        </p:blipFill>
        <p:spPr>
          <a:xfrm>
            <a:off x="301557" y="2286219"/>
            <a:ext cx="2598634" cy="3439023"/>
          </a:xfrm>
          <a:prstGeom prst="snip2DiagRect">
            <a:avLst>
              <a:gd name="adj1" fmla="val 0"/>
              <a:gd name="adj2" fmla="val 0"/>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LA Filière nucléaire</a:t>
            </a:r>
          </a:p>
        </p:txBody>
      </p:sp>
      <p:sp>
        <p:nvSpPr>
          <p:cNvPr id="27" name="Rectangle 26"/>
          <p:cNvSpPr/>
          <p:nvPr/>
        </p:nvSpPr>
        <p:spPr>
          <a:xfrm>
            <a:off x="5868136" y="4443032"/>
            <a:ext cx="5856640" cy="2185214"/>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5868134" y="4443032"/>
            <a:ext cx="5856639" cy="2185214"/>
          </a:xfrm>
          <a:prstGeom prst="rect">
            <a:avLst/>
          </a:prstGeom>
          <a:noFill/>
        </p:spPr>
        <p:txBody>
          <a:bodyPr wrap="square" rtlCol="0">
            <a:spAutoFit/>
          </a:bodyPr>
          <a:lstStyle/>
          <a:p>
            <a:pPr>
              <a:spcAft>
                <a:spcPts val="300"/>
              </a:spcAft>
            </a:pPr>
            <a:r>
              <a:rPr lang="en-US" sz="1400" b="1" dirty="0">
                <a:solidFill>
                  <a:schemeClr val="bg1"/>
                </a:solidFill>
                <a:latin typeface="Arial" panose="020B0604020202020204" pitchFamily="34" charset="0"/>
                <a:cs typeface="Arial" panose="020B0604020202020204" pitchFamily="34" charset="0"/>
              </a:rPr>
              <a:t>Le </a:t>
            </a:r>
            <a:r>
              <a:rPr lang="en-US" sz="1400" b="1" dirty="0" err="1">
                <a:solidFill>
                  <a:schemeClr val="bg1"/>
                </a:solidFill>
                <a:latin typeface="Arial" panose="020B0604020202020204" pitchFamily="34" charset="0"/>
                <a:cs typeface="Arial" panose="020B0604020202020204" pitchFamily="34" charset="0"/>
              </a:rPr>
              <a:t>soudage</a:t>
            </a:r>
            <a:r>
              <a:rPr lang="en-US" sz="1400" b="1" dirty="0">
                <a:solidFill>
                  <a:schemeClr val="bg1"/>
                </a:solidFill>
                <a:latin typeface="Arial" panose="020B0604020202020204" pitchFamily="34" charset="0"/>
                <a:cs typeface="Arial" panose="020B0604020202020204" pitchFamily="34" charset="0"/>
              </a:rPr>
              <a:t> et les métiers </a:t>
            </a:r>
            <a:r>
              <a:rPr lang="en-US" sz="1400" b="1" dirty="0" err="1">
                <a:solidFill>
                  <a:schemeClr val="bg1"/>
                </a:solidFill>
                <a:latin typeface="Arial" panose="020B0604020202020204" pitchFamily="34" charset="0"/>
                <a:cs typeface="Arial" panose="020B0604020202020204" pitchFamily="34" charset="0"/>
              </a:rPr>
              <a:t>connexes</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nécessitent</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une</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véritable</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approche</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visant</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l’excellence</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afin</a:t>
            </a:r>
            <a:r>
              <a:rPr lang="en-US" sz="1400" b="1" dirty="0">
                <a:solidFill>
                  <a:schemeClr val="bg1"/>
                </a:solidFill>
                <a:latin typeface="Arial" panose="020B0604020202020204" pitchFamily="34" charset="0"/>
                <a:cs typeface="Arial" panose="020B0604020202020204" pitchFamily="34" charset="0"/>
              </a:rPr>
              <a:t> de </a:t>
            </a:r>
            <a:r>
              <a:rPr lang="en-US" sz="1400" b="1" dirty="0" err="1">
                <a:solidFill>
                  <a:schemeClr val="bg1"/>
                </a:solidFill>
                <a:latin typeface="Arial" panose="020B0604020202020204" pitchFamily="34" charset="0"/>
                <a:cs typeface="Arial" panose="020B0604020202020204" pitchFamily="34" charset="0"/>
              </a:rPr>
              <a:t>répondre</a:t>
            </a:r>
            <a:r>
              <a:rPr lang="en-US" sz="1400" b="1" dirty="0">
                <a:solidFill>
                  <a:schemeClr val="bg1"/>
                </a:solidFill>
                <a:latin typeface="Arial" panose="020B0604020202020204" pitchFamily="34" charset="0"/>
                <a:cs typeface="Arial" panose="020B0604020202020204" pitchFamily="34" charset="0"/>
              </a:rPr>
              <a:t> aux </a:t>
            </a:r>
            <a:r>
              <a:rPr lang="en-US" sz="1400" b="1" dirty="0" err="1">
                <a:solidFill>
                  <a:schemeClr val="bg1"/>
                </a:solidFill>
                <a:latin typeface="Arial" panose="020B0604020202020204" pitchFamily="34" charset="0"/>
                <a:cs typeface="Arial" panose="020B0604020202020204" pitchFamily="34" charset="0"/>
              </a:rPr>
              <a:t>enjeux</a:t>
            </a:r>
            <a:r>
              <a:rPr lang="en-US" sz="1400" b="1" dirty="0">
                <a:solidFill>
                  <a:schemeClr val="bg1"/>
                </a:solidFill>
                <a:latin typeface="Arial" panose="020B0604020202020204" pitchFamily="34" charset="0"/>
                <a:cs typeface="Arial" panose="020B0604020202020204" pitchFamily="34" charset="0"/>
              </a:rPr>
              <a:t> techniques et </a:t>
            </a:r>
            <a:r>
              <a:rPr lang="en-US" sz="1400" b="1" dirty="0" err="1">
                <a:solidFill>
                  <a:schemeClr val="bg1"/>
                </a:solidFill>
                <a:latin typeface="Arial" panose="020B0604020202020204" pitchFamily="34" charset="0"/>
                <a:cs typeface="Arial" panose="020B0604020202020204" pitchFamily="34" charset="0"/>
              </a:rPr>
              <a:t>économiques</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associés</a:t>
            </a:r>
            <a:r>
              <a:rPr lang="en-US" sz="1400" b="1" dirty="0">
                <a:solidFill>
                  <a:schemeClr val="bg1"/>
                </a:solidFill>
                <a:latin typeface="Arial" panose="020B0604020202020204" pitchFamily="34" charset="0"/>
                <a:cs typeface="Arial" panose="020B0604020202020204" pitchFamily="34" charset="0"/>
              </a:rPr>
              <a:t> : </a:t>
            </a:r>
          </a:p>
          <a:p>
            <a:pPr marL="285750" indent="-228600">
              <a:spcAft>
                <a:spcPts val="300"/>
              </a:spcAft>
              <a:buFont typeface="Arial" panose="020B0604020202020204" pitchFamily="34" charset="0"/>
              <a:buChar char="•"/>
            </a:pPr>
            <a:r>
              <a:rPr lang="en-US" sz="1400" dirty="0" err="1">
                <a:solidFill>
                  <a:schemeClr val="bg1"/>
                </a:solidFill>
                <a:latin typeface="Arial" panose="020B0604020202020204" pitchFamily="34" charset="0"/>
                <a:cs typeface="Arial" panose="020B0604020202020204" pitchFamily="34" charset="0"/>
              </a:rPr>
              <a:t>Garantir</a:t>
            </a:r>
            <a:r>
              <a:rPr lang="en-US" sz="1400" dirty="0">
                <a:solidFill>
                  <a:schemeClr val="bg1"/>
                </a:solidFill>
                <a:latin typeface="Arial" panose="020B0604020202020204" pitchFamily="34" charset="0"/>
                <a:cs typeface="Arial" panose="020B0604020202020204" pitchFamily="34" charset="0"/>
              </a:rPr>
              <a:t> la </a:t>
            </a:r>
            <a:r>
              <a:rPr lang="en-US" sz="1400" dirty="0" err="1">
                <a:solidFill>
                  <a:schemeClr val="bg1"/>
                </a:solidFill>
                <a:latin typeface="Arial" panose="020B0604020202020204" pitchFamily="34" charset="0"/>
                <a:cs typeface="Arial" panose="020B0604020202020204" pitchFamily="34" charset="0"/>
              </a:rPr>
              <a:t>qualité</a:t>
            </a:r>
            <a:r>
              <a:rPr lang="en-US" sz="1400" dirty="0">
                <a:solidFill>
                  <a:schemeClr val="bg1"/>
                </a:solidFill>
                <a:latin typeface="Arial" panose="020B0604020202020204" pitchFamily="34" charset="0"/>
                <a:cs typeface="Arial" panose="020B0604020202020204" pitchFamily="34" charset="0"/>
              </a:rPr>
              <a:t> par la </a:t>
            </a:r>
            <a:r>
              <a:rPr lang="en-US" sz="1400" dirty="0" err="1">
                <a:solidFill>
                  <a:schemeClr val="bg1"/>
                </a:solidFill>
                <a:latin typeface="Arial" panose="020B0604020202020204" pitchFamily="34" charset="0"/>
                <a:cs typeface="Arial" panose="020B0604020202020204" pitchFamily="34" charset="0"/>
              </a:rPr>
              <a:t>compétence</a:t>
            </a:r>
            <a:endParaRPr lang="en-US" sz="1400" dirty="0">
              <a:solidFill>
                <a:schemeClr val="bg1"/>
              </a:solidFill>
              <a:latin typeface="Arial" panose="020B0604020202020204" pitchFamily="34" charset="0"/>
              <a:cs typeface="Arial" panose="020B0604020202020204" pitchFamily="34" charset="0"/>
            </a:endParaRPr>
          </a:p>
          <a:p>
            <a:pPr marL="285750" indent="-228600">
              <a:spcAft>
                <a:spcPts val="300"/>
              </a:spcAft>
              <a:buFont typeface="Arial" panose="020B0604020202020204" pitchFamily="34" charset="0"/>
              <a:buChar char="•"/>
            </a:pPr>
            <a:r>
              <a:rPr lang="en-US" sz="1400" dirty="0" err="1">
                <a:solidFill>
                  <a:schemeClr val="bg1"/>
                </a:solidFill>
                <a:latin typeface="Arial" panose="020B0604020202020204" pitchFamily="34" charset="0"/>
                <a:cs typeface="Arial" panose="020B0604020202020204" pitchFamily="34" charset="0"/>
              </a:rPr>
              <a:t>Renforcer</a:t>
            </a:r>
            <a:r>
              <a:rPr lang="en-US" sz="1400" dirty="0">
                <a:solidFill>
                  <a:schemeClr val="bg1"/>
                </a:solidFill>
                <a:latin typeface="Arial" panose="020B0604020202020204" pitchFamily="34" charset="0"/>
                <a:cs typeface="Arial" panose="020B0604020202020204" pitchFamily="34" charset="0"/>
              </a:rPr>
              <a:t> la </a:t>
            </a:r>
            <a:r>
              <a:rPr lang="en-US" sz="1400" dirty="0" err="1">
                <a:solidFill>
                  <a:schemeClr val="bg1"/>
                </a:solidFill>
                <a:latin typeface="Arial" panose="020B0604020202020204" pitchFamily="34" charset="0"/>
                <a:cs typeface="Arial" panose="020B0604020202020204" pitchFamily="34" charset="0"/>
              </a:rPr>
              <a:t>compétitivité</a:t>
            </a:r>
            <a:r>
              <a:rPr lang="en-US" sz="1400" dirty="0">
                <a:solidFill>
                  <a:schemeClr val="bg1"/>
                </a:solidFill>
                <a:latin typeface="Arial" panose="020B0604020202020204" pitchFamily="34" charset="0"/>
                <a:cs typeface="Arial" panose="020B0604020202020204" pitchFamily="34" charset="0"/>
              </a:rPr>
              <a:t> des </a:t>
            </a:r>
            <a:r>
              <a:rPr lang="en-US" sz="1400" dirty="0" err="1">
                <a:solidFill>
                  <a:schemeClr val="bg1"/>
                </a:solidFill>
                <a:latin typeface="Arial" panose="020B0604020202020204" pitchFamily="34" charset="0"/>
                <a:cs typeface="Arial" panose="020B0604020202020204" pitchFamily="34" charset="0"/>
              </a:rPr>
              <a:t>entreprises</a:t>
            </a:r>
            <a:r>
              <a:rPr lang="en-US" sz="1400" dirty="0">
                <a:solidFill>
                  <a:schemeClr val="bg1"/>
                </a:solidFill>
                <a:latin typeface="Arial" panose="020B0604020202020204" pitchFamily="34" charset="0"/>
                <a:cs typeface="Arial" panose="020B0604020202020204" pitchFamily="34" charset="0"/>
              </a:rPr>
              <a:t> au travers du capital </a:t>
            </a:r>
            <a:r>
              <a:rPr lang="en-US" sz="1400" dirty="0" err="1">
                <a:solidFill>
                  <a:schemeClr val="bg1"/>
                </a:solidFill>
                <a:latin typeface="Arial" panose="020B0604020202020204" pitchFamily="34" charset="0"/>
                <a:cs typeface="Arial" panose="020B0604020202020204" pitchFamily="34" charset="0"/>
              </a:rPr>
              <a:t>humain</a:t>
            </a:r>
            <a:endParaRPr lang="en-US" sz="1400" dirty="0">
              <a:solidFill>
                <a:schemeClr val="bg1"/>
              </a:solidFill>
              <a:latin typeface="Arial" panose="020B0604020202020204" pitchFamily="34" charset="0"/>
              <a:cs typeface="Arial" panose="020B0604020202020204" pitchFamily="34" charset="0"/>
            </a:endParaRPr>
          </a:p>
          <a:p>
            <a:pPr marL="285750" indent="-228600">
              <a:spcAft>
                <a:spcPts val="300"/>
              </a:spcAft>
              <a:buFont typeface="Arial" panose="020B0604020202020204" pitchFamily="34" charset="0"/>
              <a:buChar char="•"/>
            </a:pPr>
            <a:r>
              <a:rPr lang="en-US" sz="1400" dirty="0" err="1">
                <a:solidFill>
                  <a:schemeClr val="bg1"/>
                </a:solidFill>
                <a:latin typeface="Arial" panose="020B0604020202020204" pitchFamily="34" charset="0"/>
                <a:cs typeface="Arial" panose="020B0604020202020204" pitchFamily="34" charset="0"/>
              </a:rPr>
              <a:t>Fidéliser</a:t>
            </a:r>
            <a:r>
              <a:rPr lang="en-US" sz="1400" dirty="0">
                <a:solidFill>
                  <a:schemeClr val="bg1"/>
                </a:solidFill>
                <a:latin typeface="Arial" panose="020B0604020202020204" pitchFamily="34" charset="0"/>
                <a:cs typeface="Arial" panose="020B0604020202020204" pitchFamily="34" charset="0"/>
              </a:rPr>
              <a:t> les </a:t>
            </a:r>
            <a:r>
              <a:rPr lang="en-US" sz="1400" dirty="0" err="1">
                <a:solidFill>
                  <a:schemeClr val="bg1"/>
                </a:solidFill>
                <a:latin typeface="Arial" panose="020B0604020202020204" pitchFamily="34" charset="0"/>
                <a:cs typeface="Arial" panose="020B0604020202020204" pitchFamily="34" charset="0"/>
              </a:rPr>
              <a:t>compétences</a:t>
            </a:r>
            <a:r>
              <a:rPr lang="en-US" sz="1400" dirty="0">
                <a:solidFill>
                  <a:schemeClr val="bg1"/>
                </a:solidFill>
                <a:latin typeface="Arial" panose="020B0604020202020204" pitchFamily="34" charset="0"/>
                <a:cs typeface="Arial" panose="020B0604020202020204" pitchFamily="34" charset="0"/>
              </a:rPr>
              <a:t> par des </a:t>
            </a:r>
            <a:r>
              <a:rPr lang="en-US" sz="1400" dirty="0" err="1">
                <a:solidFill>
                  <a:schemeClr val="bg1"/>
                </a:solidFill>
                <a:latin typeface="Arial" panose="020B0604020202020204" pitchFamily="34" charset="0"/>
                <a:cs typeface="Arial" panose="020B0604020202020204" pitchFamily="34" charset="0"/>
              </a:rPr>
              <a:t>parcours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professionnels</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mènent</a:t>
            </a:r>
            <a:r>
              <a:rPr lang="en-US" sz="1400" dirty="0">
                <a:solidFill>
                  <a:schemeClr val="bg1"/>
                </a:solidFill>
                <a:latin typeface="Arial" panose="020B0604020202020204" pitchFamily="34" charset="0"/>
                <a:cs typeface="Arial" panose="020B0604020202020204" pitchFamily="34" charset="0"/>
              </a:rPr>
              <a:t> à </a:t>
            </a:r>
            <a:r>
              <a:rPr lang="en-US" sz="1400" dirty="0" err="1">
                <a:solidFill>
                  <a:schemeClr val="bg1"/>
                </a:solidFill>
                <a:latin typeface="Arial" panose="020B0604020202020204" pitchFamily="34" charset="0"/>
                <a:cs typeface="Arial" panose="020B0604020202020204" pitchFamily="34" charset="0"/>
              </a:rPr>
              <a:t>l’excellence</a:t>
            </a:r>
            <a:r>
              <a:rPr lang="en-US" sz="1400" dirty="0">
                <a:solidFill>
                  <a:schemeClr val="bg1"/>
                </a:solidFill>
                <a:latin typeface="Arial" panose="020B0604020202020204" pitchFamily="34" charset="0"/>
                <a:cs typeface="Arial" panose="020B0604020202020204" pitchFamily="34" charset="0"/>
              </a:rPr>
              <a:t> </a:t>
            </a:r>
          </a:p>
          <a:p>
            <a:pPr marL="285750" indent="-228600">
              <a:spcAft>
                <a:spcPts val="300"/>
              </a:spcAft>
              <a:buFont typeface="Arial" panose="020B0604020202020204" pitchFamily="34" charset="0"/>
              <a:buChar char="•"/>
            </a:pPr>
            <a:r>
              <a:rPr lang="en-US" sz="1400" dirty="0" err="1">
                <a:solidFill>
                  <a:schemeClr val="bg1"/>
                </a:solidFill>
                <a:latin typeface="Arial" panose="020B0604020202020204" pitchFamily="34" charset="0"/>
                <a:cs typeface="Arial" panose="020B0604020202020204" pitchFamily="34" charset="0"/>
              </a:rPr>
              <a:t>Être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capacité</a:t>
            </a:r>
            <a:r>
              <a:rPr lang="en-US" sz="1400" dirty="0">
                <a:solidFill>
                  <a:schemeClr val="bg1"/>
                </a:solidFill>
                <a:latin typeface="Arial" panose="020B0604020202020204" pitchFamily="34" charset="0"/>
                <a:cs typeface="Arial" panose="020B0604020202020204" pitchFamily="34" charset="0"/>
              </a:rPr>
              <a:t> de </a:t>
            </a:r>
            <a:r>
              <a:rPr lang="en-US" sz="1400" dirty="0" err="1">
                <a:solidFill>
                  <a:schemeClr val="bg1"/>
                </a:solidFill>
                <a:latin typeface="Arial" panose="020B0604020202020204" pitchFamily="34" charset="0"/>
                <a:cs typeface="Arial" panose="020B0604020202020204" pitchFamily="34" charset="0"/>
              </a:rPr>
              <a:t>capter</a:t>
            </a:r>
            <a:r>
              <a:rPr lang="en-US" sz="1400" dirty="0">
                <a:solidFill>
                  <a:schemeClr val="bg1"/>
                </a:solidFill>
                <a:latin typeface="Arial" panose="020B0604020202020204" pitchFamily="34" charset="0"/>
                <a:cs typeface="Arial" panose="020B0604020202020204" pitchFamily="34" charset="0"/>
              </a:rPr>
              <a:t> et de </a:t>
            </a:r>
            <a:r>
              <a:rPr lang="en-US" sz="1400" dirty="0" err="1">
                <a:solidFill>
                  <a:schemeClr val="bg1"/>
                </a:solidFill>
                <a:latin typeface="Arial" panose="020B0604020202020204" pitchFamily="34" charset="0"/>
                <a:cs typeface="Arial" panose="020B0604020202020204" pitchFamily="34" charset="0"/>
              </a:rPr>
              <a:t>s’adapter</a:t>
            </a:r>
            <a:r>
              <a:rPr lang="en-US" sz="1400" dirty="0">
                <a:solidFill>
                  <a:schemeClr val="bg1"/>
                </a:solidFill>
                <a:latin typeface="Arial" panose="020B0604020202020204" pitchFamily="34" charset="0"/>
                <a:cs typeface="Arial" panose="020B0604020202020204" pitchFamily="34" charset="0"/>
              </a:rPr>
              <a:t> aux nouveaux </a:t>
            </a:r>
            <a:r>
              <a:rPr lang="en-US" sz="1400" dirty="0" err="1">
                <a:solidFill>
                  <a:schemeClr val="bg1"/>
                </a:solidFill>
                <a:latin typeface="Arial" panose="020B0604020202020204" pitchFamily="34" charset="0"/>
                <a:cs typeface="Arial" panose="020B0604020202020204" pitchFamily="34" charset="0"/>
              </a:rPr>
              <a:t>marchés</a:t>
            </a:r>
            <a:endParaRPr lang="en-US" sz="1400" dirty="0">
              <a:solidFill>
                <a:schemeClr val="bg1"/>
              </a:solidFill>
              <a:latin typeface="Arial" panose="020B0604020202020204" pitchFamily="34" charset="0"/>
              <a:cs typeface="Arial" panose="020B0604020202020204" pitchFamily="34" charset="0"/>
            </a:endParaRPr>
          </a:p>
        </p:txBody>
      </p:sp>
      <p:sp>
        <p:nvSpPr>
          <p:cNvPr id="41" name="ZoneTexte 40"/>
          <p:cNvSpPr txBox="1"/>
          <p:nvPr/>
        </p:nvSpPr>
        <p:spPr>
          <a:xfrm>
            <a:off x="5868136" y="3983240"/>
            <a:ext cx="5856639" cy="461665"/>
          </a:xfrm>
          <a:prstGeom prst="rect">
            <a:avLst/>
          </a:prstGeom>
          <a:noFill/>
        </p:spPr>
        <p:txBody>
          <a:bodyPr wrap="square" rtlCol="0">
            <a:spAutoFit/>
          </a:bodyPr>
          <a:lstStyle/>
          <a:p>
            <a:pPr algn="ctr"/>
            <a:r>
              <a:rPr lang="fr-FR" sz="2400" b="1" dirty="0">
                <a:solidFill>
                  <a:srgbClr val="F17C0E"/>
                </a:solidFill>
                <a:latin typeface="Arial" panose="020B0604020202020204" pitchFamily="34" charset="0"/>
                <a:cs typeface="Arial" panose="020B0604020202020204" pitchFamily="34" charset="0"/>
              </a:rPr>
              <a:t>ENJEUX</a:t>
            </a:r>
          </a:p>
        </p:txBody>
      </p:sp>
      <p:sp>
        <p:nvSpPr>
          <p:cNvPr id="11" name="Rectangle 10">
            <a:extLst>
              <a:ext uri="{FF2B5EF4-FFF2-40B4-BE49-F238E27FC236}">
                <a16:creationId xmlns:a16="http://schemas.microsoft.com/office/drawing/2014/main" id="{54414283-98AB-A00F-8517-DF64C8E3EB0C}"/>
              </a:ext>
            </a:extLst>
          </p:cNvPr>
          <p:cNvSpPr/>
          <p:nvPr/>
        </p:nvSpPr>
        <p:spPr>
          <a:xfrm>
            <a:off x="5868134" y="1662906"/>
            <a:ext cx="5856639" cy="2277345"/>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7F64DD1-6594-413B-51A8-D811791FF523}"/>
              </a:ext>
            </a:extLst>
          </p:cNvPr>
          <p:cNvSpPr txBox="1"/>
          <p:nvPr/>
        </p:nvSpPr>
        <p:spPr>
          <a:xfrm>
            <a:off x="5868136" y="1216428"/>
            <a:ext cx="5856640"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PLAN D’EXCELLENCE</a:t>
            </a:r>
          </a:p>
        </p:txBody>
      </p:sp>
      <p:sp>
        <p:nvSpPr>
          <p:cNvPr id="13" name="ZoneTexte 12">
            <a:extLst>
              <a:ext uri="{FF2B5EF4-FFF2-40B4-BE49-F238E27FC236}">
                <a16:creationId xmlns:a16="http://schemas.microsoft.com/office/drawing/2014/main" id="{E92837A7-A3A6-44CA-35B6-59F5C5BD41AB}"/>
              </a:ext>
            </a:extLst>
          </p:cNvPr>
          <p:cNvSpPr txBox="1"/>
          <p:nvPr/>
        </p:nvSpPr>
        <p:spPr>
          <a:xfrm>
            <a:off x="5868137" y="1678093"/>
            <a:ext cx="5856636" cy="2262158"/>
          </a:xfrm>
          <a:prstGeom prst="rect">
            <a:avLst/>
          </a:prstGeom>
          <a:noFill/>
        </p:spPr>
        <p:txBody>
          <a:bodyPr wrap="square" rtlCol="0">
            <a:spAutoFit/>
          </a:bodyPr>
          <a:lstStyle/>
          <a:p>
            <a:pPr>
              <a:spcAft>
                <a:spcPts val="300"/>
              </a:spcAft>
              <a:buClr>
                <a:schemeClr val="bg1"/>
              </a:buClr>
            </a:pPr>
            <a:r>
              <a:rPr lang="en-US" sz="1400" b="1" dirty="0">
                <a:solidFill>
                  <a:schemeClr val="bg1"/>
                </a:solidFill>
                <a:latin typeface="Arial" panose="020B0604020202020204" pitchFamily="34" charset="0"/>
                <a:cs typeface="Arial" panose="020B0604020202020204" pitchFamily="34" charset="0"/>
              </a:rPr>
              <a:t>Le </a:t>
            </a:r>
            <a:r>
              <a:rPr lang="en-US" sz="1400" b="1" dirty="0" err="1">
                <a:solidFill>
                  <a:schemeClr val="bg1"/>
                </a:solidFill>
                <a:latin typeface="Arial" panose="020B0604020202020204" pitchFamily="34" charset="0"/>
                <a:cs typeface="Arial" panose="020B0604020202020204" pitchFamily="34" charset="0"/>
              </a:rPr>
              <a:t>besoin</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constaté</a:t>
            </a:r>
            <a:r>
              <a:rPr lang="en-US" sz="1400" b="1" dirty="0">
                <a:solidFill>
                  <a:schemeClr val="bg1"/>
                </a:solidFill>
                <a:latin typeface="Arial" panose="020B0604020202020204" pitchFamily="34" charset="0"/>
                <a:cs typeface="Arial" panose="020B0604020202020204" pitchFamily="34" charset="0"/>
              </a:rPr>
              <a:t> et </a:t>
            </a:r>
            <a:r>
              <a:rPr lang="en-US" sz="1400" b="1" dirty="0" err="1">
                <a:solidFill>
                  <a:schemeClr val="bg1"/>
                </a:solidFill>
                <a:latin typeface="Arial" panose="020B0604020202020204" pitchFamily="34" charset="0"/>
                <a:cs typeface="Arial" panose="020B0604020202020204" pitchFamily="34" charset="0"/>
              </a:rPr>
              <a:t>partagé</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d’une</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nécessaire</a:t>
            </a:r>
            <a:r>
              <a:rPr lang="en-US" sz="1400" b="1" dirty="0">
                <a:solidFill>
                  <a:schemeClr val="bg1"/>
                </a:solidFill>
                <a:latin typeface="Arial" panose="020B0604020202020204" pitchFamily="34" charset="0"/>
                <a:cs typeface="Arial" panose="020B0604020202020204" pitchFamily="34" charset="0"/>
              </a:rPr>
              <a:t> montée </a:t>
            </a:r>
            <a:r>
              <a:rPr lang="en-US" sz="1400" b="1" dirty="0" err="1">
                <a:solidFill>
                  <a:schemeClr val="bg1"/>
                </a:solidFill>
                <a:latin typeface="Arial" panose="020B0604020202020204" pitchFamily="34" charset="0"/>
                <a:cs typeface="Arial" panose="020B0604020202020204" pitchFamily="34" charset="0"/>
              </a:rPr>
              <a:t>en</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compétences</a:t>
            </a:r>
            <a:r>
              <a:rPr lang="en-US" sz="1400" b="1" dirty="0">
                <a:solidFill>
                  <a:schemeClr val="bg1"/>
                </a:solidFill>
                <a:latin typeface="Arial" panose="020B0604020202020204" pitchFamily="34" charset="0"/>
                <a:cs typeface="Arial" panose="020B0604020202020204" pitchFamily="34" charset="0"/>
              </a:rPr>
              <a:t> de la </a:t>
            </a:r>
            <a:r>
              <a:rPr lang="en-US" sz="1400" b="1" dirty="0" err="1">
                <a:solidFill>
                  <a:schemeClr val="bg1"/>
                </a:solidFill>
                <a:latin typeface="Arial" panose="020B0604020202020204" pitchFamily="34" charset="0"/>
                <a:cs typeface="Arial" panose="020B0604020202020204" pitchFamily="34" charset="0"/>
              </a:rPr>
              <a:t>filière</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nucléaire</a:t>
            </a:r>
            <a:r>
              <a:rPr lang="en-US" sz="1400" b="1" dirty="0">
                <a:solidFill>
                  <a:schemeClr val="bg1"/>
                </a:solidFill>
                <a:latin typeface="Arial" panose="020B0604020202020204" pitchFamily="34" charset="0"/>
                <a:cs typeface="Arial" panose="020B0604020202020204" pitchFamily="34" charset="0"/>
              </a:rPr>
              <a:t> française.</a:t>
            </a:r>
          </a:p>
          <a:p>
            <a:pPr>
              <a:spcAft>
                <a:spcPts val="300"/>
              </a:spcAft>
              <a:buClr>
                <a:schemeClr val="bg1"/>
              </a:buClr>
            </a:pPr>
            <a:endParaRPr lang="fr-FR" sz="1400" dirty="0">
              <a:solidFill>
                <a:schemeClr val="bg1"/>
              </a:solidFill>
              <a:latin typeface="Arial" panose="020B0604020202020204" pitchFamily="34" charset="0"/>
              <a:cs typeface="Arial" panose="020B0604020202020204" pitchFamily="34" charset="0"/>
            </a:endParaRPr>
          </a:p>
          <a:p>
            <a:pPr>
              <a:spcAft>
                <a:spcPts val="300"/>
              </a:spcAft>
            </a:pPr>
            <a:r>
              <a:rPr lang="en-US" sz="1400" b="1" dirty="0">
                <a:solidFill>
                  <a:schemeClr val="bg1"/>
                </a:solidFill>
                <a:latin typeface="Arial" panose="020B0604020202020204" pitchFamily="34" charset="0"/>
                <a:cs typeface="Arial" panose="020B0604020202020204" pitchFamily="34" charset="0"/>
              </a:rPr>
              <a:t>Un </a:t>
            </a:r>
            <a:r>
              <a:rPr lang="en-US" sz="1400" b="1" dirty="0" err="1">
                <a:solidFill>
                  <a:schemeClr val="bg1"/>
                </a:solidFill>
                <a:latin typeface="Arial" panose="020B0604020202020204" pitchFamily="34" charset="0"/>
                <a:cs typeface="Arial" panose="020B0604020202020204" pitchFamily="34" charset="0"/>
              </a:rPr>
              <a:t>seul</a:t>
            </a:r>
            <a:r>
              <a:rPr lang="en-US" sz="1400" b="1" dirty="0">
                <a:solidFill>
                  <a:schemeClr val="bg1"/>
                </a:solidFill>
                <a:latin typeface="Arial" panose="020B0604020202020204" pitchFamily="34" charset="0"/>
                <a:cs typeface="Arial" panose="020B0604020202020204" pitchFamily="34" charset="0"/>
              </a:rPr>
              <a:t> </a:t>
            </a:r>
            <a:r>
              <a:rPr lang="en-US" sz="1400" b="1" dirty="0" err="1">
                <a:solidFill>
                  <a:schemeClr val="bg1"/>
                </a:solidFill>
                <a:latin typeface="Arial" panose="020B0604020202020204" pitchFamily="34" charset="0"/>
                <a:cs typeface="Arial" panose="020B0604020202020204" pitchFamily="34" charset="0"/>
              </a:rPr>
              <a:t>objectif</a:t>
            </a:r>
            <a:r>
              <a:rPr lang="en-US" sz="1400" b="1" dirty="0">
                <a:solidFill>
                  <a:schemeClr val="bg1"/>
                </a:solidFill>
                <a:latin typeface="Arial" panose="020B0604020202020204" pitchFamily="34" charset="0"/>
                <a:cs typeface="Arial" panose="020B0604020202020204" pitchFamily="34" charset="0"/>
              </a:rPr>
              <a:t> :</a:t>
            </a:r>
          </a:p>
          <a:p>
            <a:pPr marL="285750" indent="-228600">
              <a:spcAft>
                <a:spcPts val="300"/>
              </a:spcAft>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Faire bien au </a:t>
            </a:r>
            <a:r>
              <a:rPr lang="en-US" sz="1400" dirty="0" err="1">
                <a:solidFill>
                  <a:schemeClr val="bg1"/>
                </a:solidFill>
                <a:latin typeface="Arial" panose="020B0604020202020204" pitchFamily="34" charset="0"/>
                <a:cs typeface="Arial" panose="020B0604020202020204" pitchFamily="34" charset="0"/>
              </a:rPr>
              <a:t>niveau</a:t>
            </a:r>
            <a:r>
              <a:rPr lang="en-US" sz="1400" dirty="0">
                <a:solidFill>
                  <a:schemeClr val="bg1"/>
                </a:solidFill>
                <a:latin typeface="Arial" panose="020B0604020202020204" pitchFamily="34" charset="0"/>
                <a:cs typeface="Arial" panose="020B0604020202020204" pitchFamily="34" charset="0"/>
              </a:rPr>
              <a:t> de la </a:t>
            </a:r>
            <a:r>
              <a:rPr lang="en-US" sz="1400" dirty="0" err="1">
                <a:solidFill>
                  <a:schemeClr val="bg1"/>
                </a:solidFill>
                <a:latin typeface="Arial" panose="020B0604020202020204" pitchFamily="34" charset="0"/>
                <a:cs typeface="Arial" panose="020B0604020202020204" pitchFamily="34" charset="0"/>
              </a:rPr>
              <a:t>qualité</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attendue</a:t>
            </a:r>
            <a:r>
              <a:rPr lang="en-US" sz="1400" dirty="0">
                <a:solidFill>
                  <a:schemeClr val="bg1"/>
                </a:solidFill>
                <a:latin typeface="Arial" panose="020B0604020202020204" pitchFamily="34" charset="0"/>
                <a:cs typeface="Arial" panose="020B0604020202020204" pitchFamily="34" charset="0"/>
              </a:rPr>
              <a:t> du premier coup</a:t>
            </a:r>
          </a:p>
          <a:p>
            <a:pPr marL="285750" indent="-228600">
              <a:spcAft>
                <a:spcPts val="300"/>
              </a:spcAft>
              <a:buFont typeface="Arial" panose="020B0604020202020204" pitchFamily="34" charset="0"/>
              <a:buChar char="•"/>
            </a:pPr>
            <a:r>
              <a:rPr lang="en-US" sz="1400" dirty="0" err="1">
                <a:solidFill>
                  <a:schemeClr val="bg1"/>
                </a:solidFill>
                <a:latin typeface="Arial" panose="020B0604020202020204" pitchFamily="34" charset="0"/>
                <a:cs typeface="Arial" panose="020B0604020202020204" pitchFamily="34" charset="0"/>
              </a:rPr>
              <a:t>Être</a:t>
            </a:r>
            <a:r>
              <a:rPr lang="en-US" sz="1400" dirty="0">
                <a:solidFill>
                  <a:schemeClr val="bg1"/>
                </a:solidFill>
                <a:latin typeface="Arial" panose="020B0604020202020204" pitchFamily="34" charset="0"/>
                <a:cs typeface="Arial" panose="020B0604020202020204" pitchFamily="34" charset="0"/>
              </a:rPr>
              <a:t> au </a:t>
            </a:r>
            <a:r>
              <a:rPr lang="en-US" sz="1400" dirty="0" err="1">
                <a:solidFill>
                  <a:schemeClr val="bg1"/>
                </a:solidFill>
                <a:latin typeface="Arial" panose="020B0604020202020204" pitchFamily="34" charset="0"/>
                <a:cs typeface="Arial" panose="020B0604020202020204" pitchFamily="34" charset="0"/>
              </a:rPr>
              <a:t>rendez-vous</a:t>
            </a:r>
            <a:r>
              <a:rPr lang="en-US" sz="1400" dirty="0">
                <a:solidFill>
                  <a:schemeClr val="bg1"/>
                </a:solidFill>
                <a:latin typeface="Arial" panose="020B0604020202020204" pitchFamily="34" charset="0"/>
                <a:cs typeface="Arial" panose="020B0604020202020204" pitchFamily="34" charset="0"/>
              </a:rPr>
              <a:t> des Grands </a:t>
            </a:r>
            <a:r>
              <a:rPr lang="en-US" sz="1400" dirty="0" err="1">
                <a:solidFill>
                  <a:schemeClr val="bg1"/>
                </a:solidFill>
                <a:latin typeface="Arial" panose="020B0604020202020204" pitchFamily="34" charset="0"/>
                <a:cs typeface="Arial" panose="020B0604020202020204" pitchFamily="34" charset="0"/>
              </a:rPr>
              <a:t>Projets</a:t>
            </a:r>
            <a:endParaRPr lang="en-US" sz="1400" dirty="0">
              <a:solidFill>
                <a:schemeClr val="bg1"/>
              </a:solidFill>
              <a:latin typeface="Arial" panose="020B0604020202020204" pitchFamily="34" charset="0"/>
              <a:cs typeface="Arial" panose="020B0604020202020204" pitchFamily="34" charset="0"/>
            </a:endParaRPr>
          </a:p>
          <a:p>
            <a:pPr marL="114300">
              <a:spcAft>
                <a:spcPts val="300"/>
              </a:spcAft>
            </a:pPr>
            <a:endParaRPr lang="en-US" sz="1400" dirty="0">
              <a:solidFill>
                <a:schemeClr val="bg1"/>
              </a:solidFill>
              <a:latin typeface="Arial" panose="020B0604020202020204" pitchFamily="34" charset="0"/>
              <a:cs typeface="Arial" panose="020B0604020202020204" pitchFamily="34" charset="0"/>
            </a:endParaRPr>
          </a:p>
          <a:p>
            <a:pPr>
              <a:spcAft>
                <a:spcPts val="300"/>
              </a:spcAft>
            </a:pPr>
            <a:r>
              <a:rPr lang="en-US" sz="1400" dirty="0">
                <a:solidFill>
                  <a:schemeClr val="bg1"/>
                </a:solidFill>
                <a:latin typeface="Arial" panose="020B0604020202020204" pitchFamily="34" charset="0"/>
                <a:cs typeface="Arial" panose="020B0604020202020204" pitchFamily="34" charset="0"/>
              </a:rPr>
              <a:t>Une </a:t>
            </a:r>
            <a:r>
              <a:rPr lang="en-US" sz="1400" dirty="0" err="1">
                <a:solidFill>
                  <a:schemeClr val="bg1"/>
                </a:solidFill>
                <a:latin typeface="Arial" panose="020B0604020202020204" pitchFamily="34" charset="0"/>
                <a:cs typeface="Arial" panose="020B0604020202020204" pitchFamily="34" charset="0"/>
              </a:rPr>
              <a:t>mobilisation</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en</a:t>
            </a:r>
            <a:r>
              <a:rPr lang="en-US" sz="1400" dirty="0">
                <a:solidFill>
                  <a:schemeClr val="bg1"/>
                </a:solidFill>
                <a:latin typeface="Arial" panose="020B0604020202020204" pitchFamily="34" charset="0"/>
                <a:cs typeface="Arial" panose="020B0604020202020204" pitchFamily="34" charset="0"/>
              </a:rPr>
              <a:t> Lorraine « </a:t>
            </a:r>
            <a:r>
              <a:rPr lang="en-US" sz="1400" dirty="0" err="1">
                <a:solidFill>
                  <a:schemeClr val="bg1"/>
                </a:solidFill>
                <a:latin typeface="Arial" panose="020B0604020202020204" pitchFamily="34" charset="0"/>
                <a:cs typeface="Arial" panose="020B0604020202020204" pitchFamily="34" charset="0"/>
              </a:rPr>
              <a:t>Territoire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d’Industrie</a:t>
            </a:r>
            <a:r>
              <a:rPr lang="en-US" sz="1400" dirty="0">
                <a:solidFill>
                  <a:schemeClr val="bg1"/>
                </a:solidFill>
                <a:latin typeface="Arial" panose="020B0604020202020204" pitchFamily="34" charset="0"/>
                <a:cs typeface="Arial" panose="020B0604020202020204" pitchFamily="34" charset="0"/>
              </a:rPr>
              <a:t> » pour </a:t>
            </a:r>
            <a:r>
              <a:rPr lang="en-US" sz="1400" dirty="0" err="1">
                <a:solidFill>
                  <a:schemeClr val="bg1"/>
                </a:solidFill>
                <a:latin typeface="Arial" panose="020B0604020202020204" pitchFamily="34" charset="0"/>
                <a:cs typeface="Arial" panose="020B0604020202020204" pitchFamily="34" charset="0"/>
              </a:rPr>
              <a:t>décliner</a:t>
            </a:r>
            <a:r>
              <a:rPr lang="en-US" sz="1400" dirty="0">
                <a:solidFill>
                  <a:schemeClr val="bg1"/>
                </a:solidFill>
                <a:latin typeface="Arial" panose="020B0604020202020204" pitchFamily="34" charset="0"/>
                <a:cs typeface="Arial" panose="020B0604020202020204" pitchFamily="34" charset="0"/>
              </a:rPr>
              <a:t> le Plan </a:t>
            </a:r>
            <a:r>
              <a:rPr lang="en-US" sz="1400" dirty="0" err="1">
                <a:solidFill>
                  <a:schemeClr val="bg1"/>
                </a:solidFill>
                <a:latin typeface="Arial" panose="020B0604020202020204" pitchFamily="34" charset="0"/>
                <a:cs typeface="Arial" panose="020B0604020202020204" pitchFamily="34" charset="0"/>
              </a:rPr>
              <a:t>Excell</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d’EDF</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503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num4skills</a:t>
            </a:r>
          </a:p>
        </p:txBody>
      </p:sp>
      <p:sp>
        <p:nvSpPr>
          <p:cNvPr id="4" name="Google Shape;245;p31">
            <a:extLst>
              <a:ext uri="{FF2B5EF4-FFF2-40B4-BE49-F238E27FC236}">
                <a16:creationId xmlns:a16="http://schemas.microsoft.com/office/drawing/2014/main" id="{FDAB4971-7472-2662-E79B-B9DAD0681E8C}"/>
              </a:ext>
            </a:extLst>
          </p:cNvPr>
          <p:cNvSpPr txBox="1">
            <a:spLocks/>
          </p:cNvSpPr>
          <p:nvPr/>
        </p:nvSpPr>
        <p:spPr>
          <a:xfrm>
            <a:off x="1112747" y="1375206"/>
            <a:ext cx="9966506" cy="3866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1pPr>
            <a:lvl2pPr marL="914400" marR="0" lvl="1"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2pPr>
            <a:lvl3pPr marL="1371600" marR="0" lvl="2"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3pPr>
            <a:lvl4pPr marL="1828800" marR="0" lvl="3"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4pPr>
            <a:lvl5pPr marL="2286000" marR="0" lvl="4"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5pPr>
            <a:lvl6pPr marL="2743200" marR="0" lvl="5"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6pPr>
            <a:lvl7pPr marL="3200400" marR="0" lvl="6"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7pPr>
            <a:lvl8pPr marL="3657600" marR="0" lvl="7" indent="-311150" algn="l" rtl="0">
              <a:lnSpc>
                <a:spcPct val="100000"/>
              </a:lnSpc>
              <a:spcBef>
                <a:spcPts val="1600"/>
              </a:spcBef>
              <a:spcAft>
                <a:spcPts val="0"/>
              </a:spcAft>
              <a:buClr>
                <a:srgbClr val="FFFFFF"/>
              </a:buClr>
              <a:buSzPts val="1300"/>
              <a:buFont typeface="Abel"/>
              <a:buChar char="○"/>
              <a:defRPr sz="1300" b="0" i="0" u="none" strike="noStrike" cap="none">
                <a:solidFill>
                  <a:srgbClr val="FFFFFF"/>
                </a:solidFill>
                <a:latin typeface="Abel"/>
                <a:ea typeface="Abel"/>
                <a:cs typeface="Abel"/>
                <a:sym typeface="Abel"/>
              </a:defRPr>
            </a:lvl8pPr>
            <a:lvl9pPr marL="4114800" marR="0" lvl="8" indent="-311150" algn="l" rtl="0">
              <a:lnSpc>
                <a:spcPct val="100000"/>
              </a:lnSpc>
              <a:spcBef>
                <a:spcPts val="1600"/>
              </a:spcBef>
              <a:spcAft>
                <a:spcPts val="1600"/>
              </a:spcAft>
              <a:buClr>
                <a:srgbClr val="FFFFFF"/>
              </a:buClr>
              <a:buSzPts val="1300"/>
              <a:buFont typeface="Abel"/>
              <a:buChar char="■"/>
              <a:defRPr sz="1300" b="0" i="0" u="none" strike="noStrike" cap="none">
                <a:solidFill>
                  <a:srgbClr val="FFFFFF"/>
                </a:solidFill>
                <a:latin typeface="Abel"/>
                <a:ea typeface="Abel"/>
                <a:cs typeface="Abel"/>
                <a:sym typeface="Abel"/>
              </a:defRPr>
            </a:lvl9pPr>
          </a:lstStyle>
          <a:p>
            <a:pPr marL="0" indent="0">
              <a:buClr>
                <a:schemeClr val="bg1"/>
              </a:buClr>
              <a:buSzPts val="1100"/>
              <a:buFont typeface="Abel"/>
              <a:buNone/>
            </a:pPr>
            <a:r>
              <a:rPr lang="fr-FR" sz="1600" dirty="0">
                <a:solidFill>
                  <a:srgbClr val="005677"/>
                </a:solidFill>
                <a:latin typeface="Arial" panose="020B0604020202020204" pitchFamily="34" charset="0"/>
                <a:cs typeface="Arial" panose="020B0604020202020204" pitchFamily="34" charset="0"/>
              </a:rPr>
              <a:t>Num4Skills est un projet porté et piloté par le pôle formation UIMM Lorraine pour le réseau national des pôles formation de 2022 à 2025.</a:t>
            </a:r>
          </a:p>
          <a:p>
            <a:pPr marL="0" indent="0">
              <a:buClr>
                <a:schemeClr val="bg1"/>
              </a:buClr>
              <a:buSzPts val="1100"/>
              <a:buFont typeface="Abel"/>
              <a:buNone/>
            </a:pPr>
            <a:endParaRPr lang="fr-FR" sz="1600" dirty="0">
              <a:solidFill>
                <a:srgbClr val="005677"/>
              </a:solidFill>
              <a:latin typeface="Arial" panose="020B0604020202020204" pitchFamily="34" charset="0"/>
              <a:cs typeface="Arial" panose="020B0604020202020204" pitchFamily="34" charset="0"/>
            </a:endParaRPr>
          </a:p>
          <a:p>
            <a:pPr marL="0" indent="0">
              <a:buClr>
                <a:schemeClr val="bg1"/>
              </a:buClr>
              <a:buSzPts val="1100"/>
              <a:buFont typeface="Abel"/>
              <a:buNone/>
            </a:pPr>
            <a:r>
              <a:rPr lang="fr-FR" sz="1600" dirty="0">
                <a:solidFill>
                  <a:srgbClr val="005677"/>
                </a:solidFill>
                <a:latin typeface="Arial" panose="020B0604020202020204" pitchFamily="34" charset="0"/>
                <a:cs typeface="Arial" panose="020B0604020202020204" pitchFamily="34" charset="0"/>
              </a:rPr>
              <a:t>L’objectif est de </a:t>
            </a:r>
            <a:r>
              <a:rPr lang="fr-FR" sz="1600" b="1" dirty="0">
                <a:solidFill>
                  <a:srgbClr val="005677"/>
                </a:solidFill>
                <a:latin typeface="Arial" panose="020B0604020202020204" pitchFamily="34" charset="0"/>
                <a:cs typeface="Arial" panose="020B0604020202020204" pitchFamily="34" charset="0"/>
              </a:rPr>
              <a:t>proposer à chaque apprenant une formation qui lui est entièrement personnalisée</a:t>
            </a:r>
            <a:r>
              <a:rPr lang="fr-FR" sz="1600" dirty="0">
                <a:solidFill>
                  <a:srgbClr val="005677"/>
                </a:solidFill>
                <a:latin typeface="Arial" panose="020B0604020202020204" pitchFamily="34" charset="0"/>
                <a:cs typeface="Arial" panose="020B0604020202020204" pitchFamily="34" charset="0"/>
              </a:rPr>
              <a:t>, c’est-à-dire : </a:t>
            </a:r>
          </a:p>
          <a:p>
            <a:pPr marL="0" indent="0">
              <a:buClr>
                <a:schemeClr val="bg1"/>
              </a:buClr>
              <a:buSzPts val="1100"/>
              <a:buNone/>
            </a:pPr>
            <a:endParaRPr lang="fr-FR" sz="1600" dirty="0">
              <a:solidFill>
                <a:srgbClr val="005677"/>
              </a:solidFill>
              <a:latin typeface="Arial" panose="020B0604020202020204" pitchFamily="34" charset="0"/>
              <a:cs typeface="Arial" panose="020B0604020202020204" pitchFamily="34" charset="0"/>
            </a:endParaRPr>
          </a:p>
          <a:p>
            <a:pPr marL="285750" indent="-285750">
              <a:buClr>
                <a:srgbClr val="005677"/>
              </a:buClr>
              <a:buSzPts val="1100"/>
            </a:pPr>
            <a:r>
              <a:rPr lang="fr-FR" sz="1600" dirty="0">
                <a:solidFill>
                  <a:srgbClr val="005677"/>
                </a:solidFill>
                <a:latin typeface="Arial" panose="020B0604020202020204" pitchFamily="34" charset="0"/>
                <a:cs typeface="Arial" panose="020B0604020202020204" pitchFamily="34" charset="0"/>
              </a:rPr>
              <a:t>Un </a:t>
            </a:r>
            <a:r>
              <a:rPr lang="fr-FR" sz="1600" b="1" dirty="0">
                <a:solidFill>
                  <a:srgbClr val="005677"/>
                </a:solidFill>
                <a:latin typeface="Arial" panose="020B0604020202020204" pitchFamily="34" charset="0"/>
                <a:cs typeface="Arial" panose="020B0604020202020204" pitchFamily="34" charset="0"/>
              </a:rPr>
              <a:t>objectif de formation</a:t>
            </a:r>
            <a:r>
              <a:rPr lang="fr-FR" sz="1600" dirty="0">
                <a:solidFill>
                  <a:srgbClr val="005677"/>
                </a:solidFill>
                <a:latin typeface="Arial" panose="020B0604020202020204" pitchFamily="34" charset="0"/>
                <a:cs typeface="Arial" panose="020B0604020202020204" pitchFamily="34" charset="0"/>
              </a:rPr>
              <a:t> qui correspond au besoin précis du client (l’entreprise) et à l’appétence du bénéficiaire (l’apprenant)</a:t>
            </a:r>
          </a:p>
          <a:p>
            <a:pPr marL="285750" indent="-285750">
              <a:buClr>
                <a:srgbClr val="005677"/>
              </a:buClr>
              <a:buSzPts val="1100"/>
            </a:pPr>
            <a:r>
              <a:rPr lang="fr-FR" sz="1600" dirty="0">
                <a:solidFill>
                  <a:srgbClr val="005677"/>
                </a:solidFill>
                <a:latin typeface="Arial" panose="020B0604020202020204" pitchFamily="34" charset="0"/>
                <a:cs typeface="Arial" panose="020B0604020202020204" pitchFamily="34" charset="0"/>
              </a:rPr>
              <a:t>Un </a:t>
            </a:r>
            <a:r>
              <a:rPr lang="fr-FR" sz="1600" b="1" dirty="0">
                <a:solidFill>
                  <a:srgbClr val="005677"/>
                </a:solidFill>
                <a:latin typeface="Arial" panose="020B0604020202020204" pitchFamily="34" charset="0"/>
                <a:cs typeface="Arial" panose="020B0604020202020204" pitchFamily="34" charset="0"/>
              </a:rPr>
              <a:t>parcours de formation </a:t>
            </a:r>
            <a:r>
              <a:rPr lang="fr-FR" sz="1600" dirty="0">
                <a:solidFill>
                  <a:srgbClr val="005677"/>
                </a:solidFill>
                <a:latin typeface="Arial" panose="020B0604020202020204" pitchFamily="34" charset="0"/>
                <a:cs typeface="Arial" panose="020B0604020202020204" pitchFamily="34" charset="0"/>
              </a:rPr>
              <a:t>qui vise l’objectif de formation souhaité et qui est construit en fonction du positionnement initial de l’apprenant et de la méthode d’apprentissage qui lui correspond le mieux</a:t>
            </a:r>
          </a:p>
          <a:p>
            <a:pPr marL="285750" indent="-285750">
              <a:buClr>
                <a:srgbClr val="005677"/>
              </a:buClr>
              <a:buSzPts val="1100"/>
            </a:pPr>
            <a:r>
              <a:rPr lang="fr-FR" sz="1600" dirty="0">
                <a:solidFill>
                  <a:srgbClr val="005677"/>
                </a:solidFill>
                <a:latin typeface="Arial" panose="020B0604020202020204" pitchFamily="34" charset="0"/>
                <a:cs typeface="Arial" panose="020B0604020202020204" pitchFamily="34" charset="0"/>
              </a:rPr>
              <a:t>Un </a:t>
            </a:r>
            <a:r>
              <a:rPr lang="fr-FR" sz="1600" b="1" dirty="0">
                <a:solidFill>
                  <a:srgbClr val="005677"/>
                </a:solidFill>
                <a:latin typeface="Arial" panose="020B0604020202020204" pitchFamily="34" charset="0"/>
                <a:cs typeface="Arial" panose="020B0604020202020204" pitchFamily="34" charset="0"/>
              </a:rPr>
              <a:t>planning de formation</a:t>
            </a:r>
            <a:r>
              <a:rPr lang="fr-FR" sz="1600" dirty="0">
                <a:solidFill>
                  <a:srgbClr val="005677"/>
                </a:solidFill>
                <a:latin typeface="Arial" panose="020B0604020202020204" pitchFamily="34" charset="0"/>
                <a:cs typeface="Arial" panose="020B0604020202020204" pitchFamily="34" charset="0"/>
              </a:rPr>
              <a:t> qui s’adapte automatiquement au fil de l’eau aux contraintes matériels et humaines du centre de formation, et à la vitesse d’acquisition des compétences de l’apprenant</a:t>
            </a:r>
          </a:p>
          <a:p>
            <a:pPr marL="285750" indent="-285750">
              <a:buClr>
                <a:schemeClr val="bg1"/>
              </a:buClr>
              <a:buSzPts val="1100"/>
              <a:buFontTx/>
              <a:buChar char="-"/>
            </a:pPr>
            <a:endParaRPr lang="fr-FR" sz="1600" dirty="0">
              <a:solidFill>
                <a:srgbClr val="005677"/>
              </a:solidFill>
              <a:latin typeface="Arial" panose="020B0604020202020204" pitchFamily="34" charset="0"/>
              <a:cs typeface="Arial" panose="020B0604020202020204" pitchFamily="34" charset="0"/>
            </a:endParaRPr>
          </a:p>
          <a:p>
            <a:pPr marL="0" indent="0">
              <a:buClr>
                <a:schemeClr val="bg1"/>
              </a:buClr>
              <a:buSzPts val="1100"/>
              <a:buNone/>
            </a:pPr>
            <a:r>
              <a:rPr lang="fr-FR" sz="1600" dirty="0">
                <a:solidFill>
                  <a:srgbClr val="005677"/>
                </a:solidFill>
                <a:latin typeface="Arial" panose="020B0604020202020204" pitchFamily="34" charset="0"/>
                <a:cs typeface="Arial" panose="020B0604020202020204" pitchFamily="34" charset="0"/>
              </a:rPr>
              <a:t>Pour permettre la mise en place de ce modèle ambitieux, il est nécessaire de disposer de différents outils en lien, par exemple, avec le positionnement de l’apprenant ou l’automatisation de tâches complexes, ainsi que de modules de formation innovants et digitaux. Le projet Num4Skills comprend le développement de ces outils et la réalisation de nombreux modules de formation. L’accompagnement au déploiement progressif de ce modèle dans nos centres de formation est également au cœur du projet.</a:t>
            </a:r>
          </a:p>
        </p:txBody>
      </p:sp>
      <p:pic>
        <p:nvPicPr>
          <p:cNvPr id="5" name="Picture 2">
            <a:extLst>
              <a:ext uri="{FF2B5EF4-FFF2-40B4-BE49-F238E27FC236}">
                <a16:creationId xmlns:a16="http://schemas.microsoft.com/office/drawing/2014/main" id="{E67BD1CC-8D4C-FB9E-0228-FBA49D9843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8834" y="5776282"/>
            <a:ext cx="2769420" cy="91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92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DEMARCHE HANDICAP</a:t>
            </a:r>
          </a:p>
        </p:txBody>
      </p:sp>
      <p:sp>
        <p:nvSpPr>
          <p:cNvPr id="3" name="ZoneTexte 2">
            <a:extLst>
              <a:ext uri="{FF2B5EF4-FFF2-40B4-BE49-F238E27FC236}">
                <a16:creationId xmlns:a16="http://schemas.microsoft.com/office/drawing/2014/main" id="{1C80A5F1-278F-A43D-F0BC-02AFB7A8A849}"/>
              </a:ext>
            </a:extLst>
          </p:cNvPr>
          <p:cNvSpPr txBox="1"/>
          <p:nvPr/>
        </p:nvSpPr>
        <p:spPr>
          <a:xfrm>
            <a:off x="1315158" y="1420352"/>
            <a:ext cx="8443337" cy="646331"/>
          </a:xfrm>
          <a:prstGeom prst="rect">
            <a:avLst/>
          </a:prstGeom>
          <a:noFill/>
        </p:spPr>
        <p:txBody>
          <a:bodyPr wrap="none" rtlCol="0">
            <a:spAutoFit/>
          </a:bodyPr>
          <a:lstStyle/>
          <a:p>
            <a:pPr algn="ctr"/>
            <a:r>
              <a:rPr lang="fr-FR" b="1" dirty="0">
                <a:solidFill>
                  <a:srgbClr val="005677"/>
                </a:solidFill>
                <a:latin typeface="Arial" panose="020B0604020202020204" pitchFamily="34" charset="0"/>
                <a:cs typeface="Arial" panose="020B0604020202020204" pitchFamily="34" charset="0"/>
              </a:rPr>
              <a:t>Faciliter l’intégration en formation des personnes en situation de handicap </a:t>
            </a:r>
          </a:p>
          <a:p>
            <a:pPr algn="ctr"/>
            <a:r>
              <a:rPr lang="fr-FR" b="1" dirty="0">
                <a:solidFill>
                  <a:srgbClr val="005677"/>
                </a:solidFill>
                <a:latin typeface="Arial" panose="020B0604020202020204" pitchFamily="34" charset="0"/>
                <a:cs typeface="Arial" panose="020B0604020202020204" pitchFamily="34" charset="0"/>
              </a:rPr>
              <a:t>est l’un des engagements du Pôle Formation UIMM Lorraine</a:t>
            </a:r>
          </a:p>
        </p:txBody>
      </p:sp>
      <p:sp>
        <p:nvSpPr>
          <p:cNvPr id="4" name="Rectangle 3">
            <a:extLst>
              <a:ext uri="{FF2B5EF4-FFF2-40B4-BE49-F238E27FC236}">
                <a16:creationId xmlns:a16="http://schemas.microsoft.com/office/drawing/2014/main" id="{5831EEFB-A12C-64CD-2683-09366FC2566F}"/>
              </a:ext>
            </a:extLst>
          </p:cNvPr>
          <p:cNvSpPr/>
          <p:nvPr/>
        </p:nvSpPr>
        <p:spPr>
          <a:xfrm>
            <a:off x="1037156" y="3542436"/>
            <a:ext cx="1621387" cy="1737921"/>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2CDBCB1-4BD6-10BC-2685-47DCC3D13BC5}"/>
              </a:ext>
            </a:extLst>
          </p:cNvPr>
          <p:cNvSpPr/>
          <p:nvPr/>
        </p:nvSpPr>
        <p:spPr>
          <a:xfrm>
            <a:off x="2770265" y="3528063"/>
            <a:ext cx="1614995" cy="1737921"/>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AC41F9C-9967-831B-1CA1-989E0EF19957}"/>
              </a:ext>
            </a:extLst>
          </p:cNvPr>
          <p:cNvSpPr/>
          <p:nvPr/>
        </p:nvSpPr>
        <p:spPr>
          <a:xfrm>
            <a:off x="4500179" y="3528063"/>
            <a:ext cx="1614995" cy="1737921"/>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1886E8A4-8255-FFE7-2F08-EDC60DABC94A}"/>
              </a:ext>
            </a:extLst>
          </p:cNvPr>
          <p:cNvGrpSpPr/>
          <p:nvPr/>
        </p:nvGrpSpPr>
        <p:grpSpPr>
          <a:xfrm>
            <a:off x="1013913" y="2430540"/>
            <a:ext cx="10300590" cy="929212"/>
            <a:chOff x="978275" y="2084407"/>
            <a:chExt cx="7035335" cy="929212"/>
          </a:xfrm>
          <a:solidFill>
            <a:schemeClr val="accent1">
              <a:lumMod val="60000"/>
              <a:lumOff val="40000"/>
            </a:schemeClr>
          </a:solidFill>
        </p:grpSpPr>
        <p:grpSp>
          <p:nvGrpSpPr>
            <p:cNvPr id="8" name="Groupe 7">
              <a:extLst>
                <a:ext uri="{FF2B5EF4-FFF2-40B4-BE49-F238E27FC236}">
                  <a16:creationId xmlns:a16="http://schemas.microsoft.com/office/drawing/2014/main" id="{2378C317-9D8D-3514-3794-2F2654A72B36}"/>
                </a:ext>
              </a:extLst>
            </p:cNvPr>
            <p:cNvGrpSpPr/>
            <p:nvPr/>
          </p:nvGrpSpPr>
          <p:grpSpPr>
            <a:xfrm>
              <a:off x="987604" y="2084407"/>
              <a:ext cx="7026006" cy="929212"/>
              <a:chOff x="987604" y="2084407"/>
              <a:chExt cx="7026006" cy="929212"/>
            </a:xfrm>
            <a:grpFill/>
          </p:grpSpPr>
          <p:sp>
            <p:nvSpPr>
              <p:cNvPr id="10" name="Rectangle 9">
                <a:extLst>
                  <a:ext uri="{FF2B5EF4-FFF2-40B4-BE49-F238E27FC236}">
                    <a16:creationId xmlns:a16="http://schemas.microsoft.com/office/drawing/2014/main" id="{27D7A4DA-7279-0D2C-8CE3-D5A369B0A69C}"/>
                  </a:ext>
                </a:extLst>
              </p:cNvPr>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Triangle isocèle 10">
                <a:extLst>
                  <a:ext uri="{FF2B5EF4-FFF2-40B4-BE49-F238E27FC236}">
                    <a16:creationId xmlns:a16="http://schemas.microsoft.com/office/drawing/2014/main" id="{748AEC0C-93DC-D024-E9F4-41D42048ACD2}"/>
                  </a:ext>
                </a:extLst>
              </p:cNvPr>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9" name="ZoneTexte 8">
              <a:extLst>
                <a:ext uri="{FF2B5EF4-FFF2-40B4-BE49-F238E27FC236}">
                  <a16:creationId xmlns:a16="http://schemas.microsoft.com/office/drawing/2014/main" id="{47BA0F89-2902-441F-22BF-6AF1F17A553B}"/>
                </a:ext>
              </a:extLst>
            </p:cNvPr>
            <p:cNvSpPr txBox="1"/>
            <p:nvPr/>
          </p:nvSpPr>
          <p:spPr>
            <a:xfrm>
              <a:off x="978275" y="2098733"/>
              <a:ext cx="7026006" cy="646331"/>
            </a:xfrm>
            <a:prstGeom prst="rect">
              <a:avLst/>
            </a:prstGeom>
            <a:grpFill/>
          </p:spPr>
          <p:txBody>
            <a:bodyPr wrap="square" rtlCol="0">
              <a:spAutoFit/>
            </a:bodyPr>
            <a:lstStyle/>
            <a:p>
              <a:pPr algn="ctr"/>
              <a:r>
                <a:rPr lang="fr-FR" b="1" dirty="0">
                  <a:solidFill>
                    <a:schemeClr val="bg1"/>
                  </a:solidFill>
                  <a:latin typeface="Arial" panose="020B0604020202020204" pitchFamily="34" charset="0"/>
                  <a:cs typeface="Arial" panose="020B0604020202020204" pitchFamily="34" charset="0"/>
                </a:rPr>
                <a:t>Au-delà de la mise en conformité de nos locaux, un référent handicap est à votre disposition pour vous accueillir et pour :</a:t>
              </a:r>
            </a:p>
          </p:txBody>
        </p:sp>
      </p:grpSp>
      <p:sp>
        <p:nvSpPr>
          <p:cNvPr id="12" name="ZoneTexte 11">
            <a:extLst>
              <a:ext uri="{FF2B5EF4-FFF2-40B4-BE49-F238E27FC236}">
                <a16:creationId xmlns:a16="http://schemas.microsoft.com/office/drawing/2014/main" id="{6A32E492-3C8B-3F7B-A37B-98799948F6E8}"/>
              </a:ext>
            </a:extLst>
          </p:cNvPr>
          <p:cNvSpPr txBox="1"/>
          <p:nvPr/>
        </p:nvSpPr>
        <p:spPr>
          <a:xfrm>
            <a:off x="1027566" y="4027691"/>
            <a:ext cx="1621388" cy="738664"/>
          </a:xfrm>
          <a:prstGeom prst="rect">
            <a:avLst/>
          </a:prstGeom>
          <a:noFill/>
        </p:spPr>
        <p:txBody>
          <a:bodyPr wrap="square">
            <a:spAutoFit/>
          </a:bodyPr>
          <a:lstStyle/>
          <a:p>
            <a:pPr algn="ctr" rtl="0" fontAlgn="base"/>
            <a:r>
              <a:rPr lang="fr-FR" sz="1400" dirty="0">
                <a:solidFill>
                  <a:schemeClr val="bg1"/>
                </a:solidFill>
                <a:latin typeface="Arial" panose="020B0604020202020204" pitchFamily="34" charset="0"/>
                <a:cs typeface="Arial" panose="020B0604020202020204" pitchFamily="34" charset="0"/>
              </a:rPr>
              <a:t>Accompagner tout au long du parcours</a:t>
            </a:r>
            <a:endParaRPr lang="en-US" sz="1100" dirty="0">
              <a:solidFill>
                <a:schemeClr val="bg1"/>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DD06F8BE-065D-9A4C-37B3-2843AD5CDA11}"/>
              </a:ext>
            </a:extLst>
          </p:cNvPr>
          <p:cNvSpPr txBox="1"/>
          <p:nvPr/>
        </p:nvSpPr>
        <p:spPr>
          <a:xfrm>
            <a:off x="4500178" y="3787639"/>
            <a:ext cx="1621388" cy="1169551"/>
          </a:xfrm>
          <a:prstGeom prst="rect">
            <a:avLst/>
          </a:prstGeom>
          <a:noFill/>
        </p:spPr>
        <p:txBody>
          <a:bodyPr wrap="square">
            <a:spAutoFit/>
          </a:bodyPr>
          <a:lstStyle/>
          <a:p>
            <a:pPr algn="ctr" rtl="0" fontAlgn="base"/>
            <a:r>
              <a:rPr lang="fr-FR" sz="1400" dirty="0">
                <a:solidFill>
                  <a:schemeClr val="bg1"/>
                </a:solidFill>
                <a:latin typeface="Arial" panose="020B0604020202020204" pitchFamily="34" charset="0"/>
                <a:cs typeface="Arial" panose="020B0604020202020204" pitchFamily="34" charset="0"/>
              </a:rPr>
              <a:t>Conseiller et diriger vers les acteurs locaux spécialistes du handicap</a:t>
            </a:r>
            <a:endParaRPr lang="en-US" sz="1100" dirty="0">
              <a:solidFill>
                <a:schemeClr val="bg1"/>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95620BEB-8A0B-1D18-8136-78B7A9A8625E}"/>
              </a:ext>
            </a:extLst>
          </p:cNvPr>
          <p:cNvSpPr txBox="1"/>
          <p:nvPr/>
        </p:nvSpPr>
        <p:spPr>
          <a:xfrm>
            <a:off x="2776656" y="4013420"/>
            <a:ext cx="1614996" cy="738664"/>
          </a:xfrm>
          <a:prstGeom prst="rect">
            <a:avLst/>
          </a:prstGeom>
          <a:noFill/>
        </p:spPr>
        <p:txBody>
          <a:bodyPr wrap="square">
            <a:spAutoFit/>
          </a:bodyPr>
          <a:lstStyle/>
          <a:p>
            <a:pPr algn="ctr" rtl="0" fontAlgn="base"/>
            <a:r>
              <a:rPr lang="fr-FR" sz="1400" dirty="0">
                <a:solidFill>
                  <a:schemeClr val="bg1"/>
                </a:solidFill>
                <a:latin typeface="Arial" panose="020B0604020202020204" pitchFamily="34" charset="0"/>
                <a:cs typeface="Arial" panose="020B0604020202020204" pitchFamily="34" charset="0"/>
              </a:rPr>
              <a:t>Analyser votre demande et vous orienter</a:t>
            </a:r>
            <a:endParaRPr lang="en-US" sz="110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D3C429D-BB51-612B-E990-60337AF8234F}"/>
              </a:ext>
            </a:extLst>
          </p:cNvPr>
          <p:cNvSpPr/>
          <p:nvPr/>
        </p:nvSpPr>
        <p:spPr>
          <a:xfrm>
            <a:off x="6226897" y="3528063"/>
            <a:ext cx="1621387" cy="1737921"/>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710B24B-FC24-20D3-4B36-8C036DE5C8F9}"/>
              </a:ext>
            </a:extLst>
          </p:cNvPr>
          <p:cNvSpPr/>
          <p:nvPr/>
        </p:nvSpPr>
        <p:spPr>
          <a:xfrm>
            <a:off x="7972789" y="3528063"/>
            <a:ext cx="1621387" cy="1737921"/>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0A93AFB-E208-6986-7C64-8E74BA5B043D}"/>
              </a:ext>
            </a:extLst>
          </p:cNvPr>
          <p:cNvSpPr/>
          <p:nvPr/>
        </p:nvSpPr>
        <p:spPr>
          <a:xfrm>
            <a:off x="9693116" y="3513690"/>
            <a:ext cx="1621387" cy="1737921"/>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B410A57E-ECE8-6A7A-55BC-7E2475576F57}"/>
              </a:ext>
            </a:extLst>
          </p:cNvPr>
          <p:cNvSpPr txBox="1"/>
          <p:nvPr/>
        </p:nvSpPr>
        <p:spPr>
          <a:xfrm>
            <a:off x="6220505" y="3787640"/>
            <a:ext cx="1621387" cy="1169551"/>
          </a:xfrm>
          <a:prstGeom prst="rect">
            <a:avLst/>
          </a:prstGeom>
          <a:noFill/>
        </p:spPr>
        <p:txBody>
          <a:bodyPr wrap="square">
            <a:spAutoFit/>
          </a:bodyPr>
          <a:lstStyle/>
          <a:p>
            <a:pPr algn="ctr" rtl="0" fontAlgn="base"/>
            <a:r>
              <a:rPr lang="fr-FR" sz="1400" dirty="0">
                <a:solidFill>
                  <a:schemeClr val="bg1"/>
                </a:solidFill>
                <a:latin typeface="Arial" panose="020B0604020202020204" pitchFamily="34" charset="0"/>
                <a:cs typeface="Arial" panose="020B0604020202020204" pitchFamily="34" charset="0"/>
              </a:rPr>
              <a:t>Imaginer et proposer des solutions adaptées et personnalisées</a:t>
            </a:r>
            <a:endParaRPr lang="en-US" sz="1100" dirty="0">
              <a:solidFill>
                <a:schemeClr val="bg1"/>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D7775074-F333-40D9-7158-96734AA008EA}"/>
              </a:ext>
            </a:extLst>
          </p:cNvPr>
          <p:cNvSpPr txBox="1"/>
          <p:nvPr/>
        </p:nvSpPr>
        <p:spPr>
          <a:xfrm>
            <a:off x="9693116" y="3905596"/>
            <a:ext cx="1621387" cy="954107"/>
          </a:xfrm>
          <a:prstGeom prst="rect">
            <a:avLst/>
          </a:prstGeom>
          <a:noFill/>
        </p:spPr>
        <p:txBody>
          <a:bodyPr wrap="square">
            <a:spAutoFit/>
          </a:bodyPr>
          <a:lstStyle/>
          <a:p>
            <a:pPr algn="ctr" rtl="0" fontAlgn="base"/>
            <a:r>
              <a:rPr lang="fr-FR" sz="1400" dirty="0">
                <a:solidFill>
                  <a:schemeClr val="bg1"/>
                </a:solidFill>
                <a:latin typeface="Arial" panose="020B0604020202020204" pitchFamily="34" charset="0"/>
                <a:cs typeface="Arial" panose="020B0604020202020204" pitchFamily="34" charset="0"/>
              </a:rPr>
              <a:t>Aménager et coordonner les sessions d’examen</a:t>
            </a:r>
            <a:endParaRPr lang="en-US" sz="1100" dirty="0">
              <a:solidFill>
                <a:schemeClr val="bg1"/>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EA0369A5-FB3E-5965-3444-EE7018560B9E}"/>
              </a:ext>
            </a:extLst>
          </p:cNvPr>
          <p:cNvSpPr txBox="1"/>
          <p:nvPr/>
        </p:nvSpPr>
        <p:spPr>
          <a:xfrm>
            <a:off x="7960006" y="3496349"/>
            <a:ext cx="1621388" cy="1815882"/>
          </a:xfrm>
          <a:prstGeom prst="rect">
            <a:avLst/>
          </a:prstGeom>
          <a:noFill/>
        </p:spPr>
        <p:txBody>
          <a:bodyPr wrap="square">
            <a:spAutoFit/>
          </a:bodyPr>
          <a:lstStyle/>
          <a:p>
            <a:pPr algn="ctr" rtl="0" fontAlgn="base"/>
            <a:r>
              <a:rPr lang="fr-FR" sz="1400" dirty="0">
                <a:solidFill>
                  <a:schemeClr val="bg1"/>
                </a:solidFill>
                <a:latin typeface="Arial" panose="020B0604020202020204" pitchFamily="34" charset="0"/>
                <a:cs typeface="Arial" panose="020B0604020202020204" pitchFamily="34" charset="0"/>
              </a:rPr>
              <a:t>Notre volonté est de sécuriser votre parcours de formation et vous accompagner dans votre insertion professionnelle</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746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Titre 3">
            <a:extLst>
              <a:ext uri="{FF2B5EF4-FFF2-40B4-BE49-F238E27FC236}">
                <a16:creationId xmlns:a16="http://schemas.microsoft.com/office/drawing/2014/main" id="{9FC1EECF-BF14-46C0-A6EC-C75BE2DDBC0E}"/>
              </a:ext>
            </a:extLst>
          </p:cNvPr>
          <p:cNvSpPr txBox="1">
            <a:spLocks/>
          </p:cNvSpPr>
          <p:nvPr/>
        </p:nvSpPr>
        <p:spPr>
          <a:xfrm>
            <a:off x="342965" y="215105"/>
            <a:ext cx="11506070" cy="56784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pole formation </a:t>
            </a:r>
            <a:r>
              <a:rPr lang="fr-FR" dirty="0" err="1">
                <a:latin typeface="Arial" panose="020B0604020202020204" pitchFamily="34" charset="0"/>
                <a:cs typeface="Arial" panose="020B0604020202020204" pitchFamily="34" charset="0"/>
              </a:rPr>
              <a:t>uimm</a:t>
            </a:r>
            <a:r>
              <a:rPr lang="fr-FR" dirty="0">
                <a:latin typeface="Arial" panose="020B0604020202020204" pitchFamily="34" charset="0"/>
                <a:cs typeface="Arial" panose="020B0604020202020204" pitchFamily="34" charset="0"/>
              </a:rPr>
              <a:t> lorraine </a:t>
            </a:r>
          </a:p>
          <a:p>
            <a:pPr defTabSz="914400">
              <a:defRPr/>
            </a:pPr>
            <a:r>
              <a:rPr lang="fr-FR" sz="1600" dirty="0">
                <a:latin typeface="Arial" panose="020B0604020202020204" pitchFamily="34" charset="0"/>
                <a:cs typeface="Arial" panose="020B0604020202020204" pitchFamily="34" charset="0"/>
              </a:rPr>
              <a:t>leader et acteur incontournable de la formation industrielle en lorraine</a:t>
            </a:r>
          </a:p>
        </p:txBody>
      </p:sp>
      <p:pic>
        <p:nvPicPr>
          <p:cNvPr id="33" name="Image 32">
            <a:extLst>
              <a:ext uri="{FF2B5EF4-FFF2-40B4-BE49-F238E27FC236}">
                <a16:creationId xmlns:a16="http://schemas.microsoft.com/office/drawing/2014/main" id="{5AB85F93-C547-7B10-C707-A51E3B791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4612" y="5244860"/>
            <a:ext cx="1351820" cy="1334579"/>
          </a:xfrm>
          <a:prstGeom prst="rect">
            <a:avLst/>
          </a:prstGeom>
        </p:spPr>
      </p:pic>
      <p:sp>
        <p:nvSpPr>
          <p:cNvPr id="35" name="ZoneTexte 34">
            <a:extLst>
              <a:ext uri="{FF2B5EF4-FFF2-40B4-BE49-F238E27FC236}">
                <a16:creationId xmlns:a16="http://schemas.microsoft.com/office/drawing/2014/main" id="{33838D18-29E1-7B42-F76D-2CD6E466989F}"/>
              </a:ext>
            </a:extLst>
          </p:cNvPr>
          <p:cNvSpPr txBox="1"/>
          <p:nvPr/>
        </p:nvSpPr>
        <p:spPr>
          <a:xfrm>
            <a:off x="342965" y="1374329"/>
            <a:ext cx="2345234" cy="8309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NANCY-MAXEVILLE</a:t>
            </a:r>
            <a:endParaRPr lang="fr-FR" sz="900" b="1"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Site Saint-Jacques II</a:t>
            </a:r>
          </a:p>
          <a:p>
            <a:pPr algn="ctr"/>
            <a:r>
              <a:rPr lang="fr-FR" sz="900" dirty="0">
                <a:solidFill>
                  <a:schemeClr val="bg1"/>
                </a:solidFill>
                <a:latin typeface="Arial" panose="020B0604020202020204" pitchFamily="34" charset="0"/>
                <a:cs typeface="Arial" panose="020B0604020202020204" pitchFamily="34" charset="0"/>
                <a:sym typeface="Wingdings 3"/>
              </a:rPr>
              <a:t>10 rue Alfred Kastler</a:t>
            </a:r>
          </a:p>
          <a:p>
            <a:pPr algn="ctr"/>
            <a:r>
              <a:rPr lang="fr-FR" sz="900" dirty="0">
                <a:solidFill>
                  <a:schemeClr val="bg1"/>
                </a:solidFill>
                <a:latin typeface="Arial" panose="020B0604020202020204" pitchFamily="34" charset="0"/>
                <a:cs typeface="Arial" panose="020B0604020202020204" pitchFamily="34" charset="0"/>
                <a:sym typeface="Wingdings 3"/>
              </a:rPr>
              <a:t>54320 MAXEVILLE</a:t>
            </a:r>
          </a:p>
          <a:p>
            <a:pPr algn="ctr"/>
            <a:r>
              <a:rPr lang="fr-FR" sz="900" dirty="0">
                <a:solidFill>
                  <a:schemeClr val="bg1"/>
                </a:solidFill>
                <a:latin typeface="Arial" panose="020B0604020202020204" pitchFamily="34" charset="0"/>
                <a:cs typeface="Arial" panose="020B0604020202020204" pitchFamily="34" charset="0"/>
                <a:sym typeface="Wingdings 3"/>
              </a:rPr>
              <a:t>03 83 95 35 32</a:t>
            </a:r>
          </a:p>
        </p:txBody>
      </p:sp>
      <p:sp>
        <p:nvSpPr>
          <p:cNvPr id="37" name="ZoneTexte 36">
            <a:extLst>
              <a:ext uri="{FF2B5EF4-FFF2-40B4-BE49-F238E27FC236}">
                <a16:creationId xmlns:a16="http://schemas.microsoft.com/office/drawing/2014/main" id="{0E03B2A9-6D71-3D7C-4D69-1B08B6EF8BBA}"/>
              </a:ext>
            </a:extLst>
          </p:cNvPr>
          <p:cNvSpPr txBox="1"/>
          <p:nvPr/>
        </p:nvSpPr>
        <p:spPr>
          <a:xfrm>
            <a:off x="2925617" y="1711947"/>
            <a:ext cx="2312991" cy="8309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BAR-LE-DUC</a:t>
            </a:r>
            <a:endParaRPr lang="fr-FR" sz="900" b="1"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Parc </a:t>
            </a:r>
            <a:r>
              <a:rPr lang="fr-FR" sz="900" dirty="0" err="1">
                <a:solidFill>
                  <a:schemeClr val="bg1"/>
                </a:solidFill>
                <a:latin typeface="Arial" panose="020B0604020202020204" pitchFamily="34" charset="0"/>
                <a:cs typeface="Arial" panose="020B0604020202020204" pitchFamily="34" charset="0"/>
                <a:sym typeface="Wingdings 3"/>
              </a:rPr>
              <a:t>Bradfer</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8 rue Antoine </a:t>
            </a:r>
            <a:r>
              <a:rPr lang="fr-FR" sz="900" dirty="0" err="1">
                <a:solidFill>
                  <a:schemeClr val="bg1"/>
                </a:solidFill>
                <a:latin typeface="Arial" panose="020B0604020202020204" pitchFamily="34" charset="0"/>
                <a:cs typeface="Arial" panose="020B0604020202020204" pitchFamily="34" charset="0"/>
                <a:sym typeface="Wingdings 3"/>
              </a:rPr>
              <a:t>Durenne</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55000 BAR-LE-DUC </a:t>
            </a:r>
          </a:p>
          <a:p>
            <a:pPr algn="ctr"/>
            <a:r>
              <a:rPr lang="fr-FR" sz="900" dirty="0">
                <a:solidFill>
                  <a:schemeClr val="bg1"/>
                </a:solidFill>
                <a:latin typeface="Arial" panose="020B0604020202020204" pitchFamily="34" charset="0"/>
                <a:cs typeface="Arial" panose="020B0604020202020204" pitchFamily="34" charset="0"/>
                <a:sym typeface="Wingdings 3"/>
              </a:rPr>
              <a:t>03 29 79 36 55</a:t>
            </a:r>
          </a:p>
        </p:txBody>
      </p:sp>
      <p:sp>
        <p:nvSpPr>
          <p:cNvPr id="66" name="ZoneTexte 65">
            <a:extLst>
              <a:ext uri="{FF2B5EF4-FFF2-40B4-BE49-F238E27FC236}">
                <a16:creationId xmlns:a16="http://schemas.microsoft.com/office/drawing/2014/main" id="{9B61DC9F-2648-6D30-B5D5-5A9700553EFF}"/>
              </a:ext>
            </a:extLst>
          </p:cNvPr>
          <p:cNvSpPr txBox="1"/>
          <p:nvPr/>
        </p:nvSpPr>
        <p:spPr>
          <a:xfrm>
            <a:off x="2925618" y="5008127"/>
            <a:ext cx="2325290" cy="8309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THAON-LES-VOSGES</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Zone </a:t>
            </a:r>
            <a:r>
              <a:rPr lang="fr-FR" sz="900" dirty="0" err="1">
                <a:solidFill>
                  <a:schemeClr val="bg1"/>
                </a:solidFill>
                <a:latin typeface="Arial" panose="020B0604020202020204" pitchFamily="34" charset="0"/>
                <a:cs typeface="Arial" panose="020B0604020202020204" pitchFamily="34" charset="0"/>
                <a:sym typeface="Wingdings 3"/>
              </a:rPr>
              <a:t>Inova</a:t>
            </a:r>
            <a:r>
              <a:rPr lang="fr-FR" sz="900" dirty="0">
                <a:solidFill>
                  <a:schemeClr val="bg1"/>
                </a:solidFill>
                <a:latin typeface="Arial" panose="020B0604020202020204" pitchFamily="34" charset="0"/>
                <a:cs typeface="Arial" panose="020B0604020202020204" pitchFamily="34" charset="0"/>
                <a:sym typeface="Wingdings 3"/>
              </a:rPr>
              <a:t> 3000</a:t>
            </a:r>
          </a:p>
          <a:p>
            <a:pPr algn="ctr"/>
            <a:r>
              <a:rPr lang="fr-FR" sz="900" dirty="0">
                <a:solidFill>
                  <a:schemeClr val="bg1"/>
                </a:solidFill>
                <a:latin typeface="Arial" panose="020B0604020202020204" pitchFamily="34" charset="0"/>
                <a:cs typeface="Arial" panose="020B0604020202020204" pitchFamily="34" charset="0"/>
                <a:sym typeface="Wingdings 3"/>
              </a:rPr>
              <a:t>6 rue de l’Avenir</a:t>
            </a:r>
          </a:p>
          <a:p>
            <a:pPr algn="ctr"/>
            <a:r>
              <a:rPr lang="fr-FR" sz="900" dirty="0">
                <a:solidFill>
                  <a:schemeClr val="bg1"/>
                </a:solidFill>
                <a:latin typeface="Arial" panose="020B0604020202020204" pitchFamily="34" charset="0"/>
                <a:cs typeface="Arial" panose="020B0604020202020204" pitchFamily="34" charset="0"/>
                <a:sym typeface="Wingdings 3"/>
              </a:rPr>
              <a:t>88150 THAON-LES-VOSGES</a:t>
            </a:r>
          </a:p>
          <a:p>
            <a:pPr algn="ctr"/>
            <a:r>
              <a:rPr lang="fr-FR" sz="900" dirty="0">
                <a:solidFill>
                  <a:schemeClr val="bg1"/>
                </a:solidFill>
                <a:latin typeface="Arial" panose="020B0604020202020204" pitchFamily="34" charset="0"/>
                <a:cs typeface="Arial" panose="020B0604020202020204" pitchFamily="34" charset="0"/>
                <a:sym typeface="Wingdings 3"/>
              </a:rPr>
              <a:t>03 29 39 43 20</a:t>
            </a:r>
          </a:p>
        </p:txBody>
      </p:sp>
      <p:sp>
        <p:nvSpPr>
          <p:cNvPr id="67" name="ZoneTexte 66">
            <a:extLst>
              <a:ext uri="{FF2B5EF4-FFF2-40B4-BE49-F238E27FC236}">
                <a16:creationId xmlns:a16="http://schemas.microsoft.com/office/drawing/2014/main" id="{A78531AA-B934-E60A-4C93-67256E67F72C}"/>
              </a:ext>
            </a:extLst>
          </p:cNvPr>
          <p:cNvSpPr txBox="1"/>
          <p:nvPr/>
        </p:nvSpPr>
        <p:spPr>
          <a:xfrm>
            <a:off x="2925617" y="3827477"/>
            <a:ext cx="2325290" cy="969496"/>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HENRIVILLE</a:t>
            </a:r>
            <a:endParaRPr lang="fr-FR" sz="900" b="1"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Zone </a:t>
            </a:r>
            <a:r>
              <a:rPr lang="fr-FR" sz="900" dirty="0" err="1">
                <a:solidFill>
                  <a:schemeClr val="bg1"/>
                </a:solidFill>
                <a:latin typeface="Arial" panose="020B0604020202020204" pitchFamily="34" charset="0"/>
                <a:cs typeface="Arial" panose="020B0604020202020204" pitchFamily="34" charset="0"/>
                <a:sym typeface="Wingdings 3"/>
              </a:rPr>
              <a:t>Megazone</a:t>
            </a:r>
            <a:r>
              <a:rPr lang="fr-FR" sz="900" dirty="0">
                <a:solidFill>
                  <a:schemeClr val="bg1"/>
                </a:solidFill>
                <a:latin typeface="Arial" panose="020B0604020202020204" pitchFamily="34" charset="0"/>
                <a:cs typeface="Arial" panose="020B0604020202020204" pitchFamily="34" charset="0"/>
                <a:sym typeface="Wingdings 3"/>
              </a:rPr>
              <a:t> de Moselle Est</a:t>
            </a:r>
          </a:p>
          <a:p>
            <a:pPr algn="ctr"/>
            <a:r>
              <a:rPr lang="fr-FR" sz="900" dirty="0">
                <a:solidFill>
                  <a:schemeClr val="bg1"/>
                </a:solidFill>
                <a:latin typeface="Arial" panose="020B0604020202020204" pitchFamily="34" charset="0"/>
                <a:cs typeface="Arial" panose="020B0604020202020204" pitchFamily="34" charset="0"/>
                <a:sym typeface="Wingdings 3"/>
              </a:rPr>
              <a:t>Parc d’activités du district </a:t>
            </a:r>
          </a:p>
          <a:p>
            <a:pPr algn="ctr"/>
            <a:r>
              <a:rPr lang="fr-FR" sz="900" dirty="0">
                <a:solidFill>
                  <a:schemeClr val="bg1"/>
                </a:solidFill>
                <a:latin typeface="Arial" panose="020B0604020202020204" pitchFamily="34" charset="0"/>
                <a:cs typeface="Arial" panose="020B0604020202020204" pitchFamily="34" charset="0"/>
                <a:sym typeface="Wingdings 3"/>
              </a:rPr>
              <a:t>de Freyming-Merlebach</a:t>
            </a:r>
          </a:p>
          <a:p>
            <a:pPr algn="ctr"/>
            <a:r>
              <a:rPr lang="fr-FR" sz="900" dirty="0">
                <a:solidFill>
                  <a:schemeClr val="bg1"/>
                </a:solidFill>
                <a:latin typeface="Arial" panose="020B0604020202020204" pitchFamily="34" charset="0"/>
                <a:cs typeface="Arial" panose="020B0604020202020204" pitchFamily="34" charset="0"/>
                <a:sym typeface="Wingdings 3"/>
              </a:rPr>
              <a:t>57450 HENRIVILLE</a:t>
            </a:r>
          </a:p>
          <a:p>
            <a:pPr algn="ctr"/>
            <a:r>
              <a:rPr lang="fr-FR" sz="900" dirty="0">
                <a:solidFill>
                  <a:schemeClr val="bg1"/>
                </a:solidFill>
                <a:latin typeface="Arial" panose="020B0604020202020204" pitchFamily="34" charset="0"/>
                <a:cs typeface="Arial" panose="020B0604020202020204" pitchFamily="34" charset="0"/>
                <a:sym typeface="Wingdings 3"/>
              </a:rPr>
              <a:t>03 87 00 34 81</a:t>
            </a:r>
          </a:p>
        </p:txBody>
      </p:sp>
      <p:sp>
        <p:nvSpPr>
          <p:cNvPr id="68" name="ZoneTexte 67">
            <a:extLst>
              <a:ext uri="{FF2B5EF4-FFF2-40B4-BE49-F238E27FC236}">
                <a16:creationId xmlns:a16="http://schemas.microsoft.com/office/drawing/2014/main" id="{A26C5155-3F05-12DF-C9A0-AB2633DF21BF}"/>
              </a:ext>
            </a:extLst>
          </p:cNvPr>
          <p:cNvSpPr txBox="1"/>
          <p:nvPr/>
        </p:nvSpPr>
        <p:spPr>
          <a:xfrm>
            <a:off x="342964" y="3534748"/>
            <a:ext cx="2325290" cy="8309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YUTZ-THIONVILLE</a:t>
            </a:r>
            <a:endParaRPr lang="fr-FR" sz="900" b="1"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Espace Cormontaigne</a:t>
            </a:r>
          </a:p>
          <a:p>
            <a:pPr algn="ctr"/>
            <a:r>
              <a:rPr lang="fr-FR" sz="900" dirty="0">
                <a:solidFill>
                  <a:schemeClr val="bg1"/>
                </a:solidFill>
                <a:latin typeface="Arial" panose="020B0604020202020204" pitchFamily="34" charset="0"/>
                <a:cs typeface="Arial" panose="020B0604020202020204" pitchFamily="34" charset="0"/>
                <a:sym typeface="Wingdings 3"/>
              </a:rPr>
              <a:t>3 avenue Gabriel Lippmann</a:t>
            </a:r>
          </a:p>
          <a:p>
            <a:pPr algn="ctr"/>
            <a:r>
              <a:rPr lang="fr-FR" sz="900" dirty="0">
                <a:solidFill>
                  <a:schemeClr val="bg1"/>
                </a:solidFill>
                <a:latin typeface="Arial" panose="020B0604020202020204" pitchFamily="34" charset="0"/>
                <a:cs typeface="Arial" panose="020B0604020202020204" pitchFamily="34" charset="0"/>
                <a:sym typeface="Wingdings 3"/>
              </a:rPr>
              <a:t>57970 YUTZ</a:t>
            </a:r>
          </a:p>
          <a:p>
            <a:pPr algn="ctr"/>
            <a:r>
              <a:rPr lang="fr-FR" sz="900" dirty="0">
                <a:solidFill>
                  <a:schemeClr val="bg1"/>
                </a:solidFill>
                <a:latin typeface="Arial" panose="020B0604020202020204" pitchFamily="34" charset="0"/>
                <a:cs typeface="Arial" panose="020B0604020202020204" pitchFamily="34" charset="0"/>
                <a:sym typeface="Wingdings 3"/>
              </a:rPr>
              <a:t>03 82 82 43 80</a:t>
            </a:r>
          </a:p>
        </p:txBody>
      </p:sp>
      <p:sp>
        <p:nvSpPr>
          <p:cNvPr id="69" name="ZoneTexte 68">
            <a:extLst>
              <a:ext uri="{FF2B5EF4-FFF2-40B4-BE49-F238E27FC236}">
                <a16:creationId xmlns:a16="http://schemas.microsoft.com/office/drawing/2014/main" id="{A67608BD-74D2-C31D-145B-3649F165AF2E}"/>
              </a:ext>
            </a:extLst>
          </p:cNvPr>
          <p:cNvSpPr txBox="1"/>
          <p:nvPr/>
        </p:nvSpPr>
        <p:spPr>
          <a:xfrm>
            <a:off x="342963" y="5492876"/>
            <a:ext cx="2325291" cy="6924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SAINT-DIE-DES-VOSGES</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15 rue des </a:t>
            </a:r>
            <a:r>
              <a:rPr lang="fr-FR" sz="900" dirty="0" err="1">
                <a:solidFill>
                  <a:schemeClr val="bg1"/>
                </a:solidFill>
                <a:latin typeface="Arial" panose="020B0604020202020204" pitchFamily="34" charset="0"/>
                <a:cs typeface="Arial" panose="020B0604020202020204" pitchFamily="34" charset="0"/>
                <a:sym typeface="Wingdings 3"/>
              </a:rPr>
              <a:t>Folmard</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88100 SAINT-DIE-DES-VOSGES</a:t>
            </a:r>
          </a:p>
          <a:p>
            <a:pPr algn="ctr"/>
            <a:r>
              <a:rPr lang="fr-FR" sz="900" dirty="0">
                <a:solidFill>
                  <a:schemeClr val="bg1"/>
                </a:solidFill>
                <a:latin typeface="Arial" panose="020B0604020202020204" pitchFamily="34" charset="0"/>
                <a:cs typeface="Arial" panose="020B0604020202020204" pitchFamily="34" charset="0"/>
                <a:sym typeface="Wingdings 3"/>
              </a:rPr>
              <a:t>03 29 39 43 20</a:t>
            </a:r>
            <a:endParaRPr lang="fr-FR" sz="1000" dirty="0">
              <a:solidFill>
                <a:schemeClr val="bg1"/>
              </a:solidFill>
              <a:latin typeface="Arial" panose="020B0604020202020204" pitchFamily="34" charset="0"/>
              <a:cs typeface="Arial" panose="020B0604020202020204" pitchFamily="34" charset="0"/>
              <a:sym typeface="Wingdings 3"/>
            </a:endParaRPr>
          </a:p>
        </p:txBody>
      </p:sp>
      <p:sp>
        <p:nvSpPr>
          <p:cNvPr id="2" name="ZoneTexte 1">
            <a:extLst>
              <a:ext uri="{FF2B5EF4-FFF2-40B4-BE49-F238E27FC236}">
                <a16:creationId xmlns:a16="http://schemas.microsoft.com/office/drawing/2014/main" id="{A1C35278-A0FA-49F4-F09A-36F828B940FD}"/>
              </a:ext>
            </a:extLst>
          </p:cNvPr>
          <p:cNvSpPr txBox="1"/>
          <p:nvPr/>
        </p:nvSpPr>
        <p:spPr>
          <a:xfrm>
            <a:off x="342965" y="4583062"/>
            <a:ext cx="2325290" cy="6924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METZ</a:t>
            </a:r>
            <a:endParaRPr lang="fr-FR" sz="900" b="1"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1 rue de Verdun</a:t>
            </a:r>
          </a:p>
          <a:p>
            <a:pPr algn="ctr"/>
            <a:r>
              <a:rPr lang="fr-FR" sz="900" dirty="0">
                <a:solidFill>
                  <a:schemeClr val="bg1"/>
                </a:solidFill>
                <a:latin typeface="Arial" panose="020B0604020202020204" pitchFamily="34" charset="0"/>
                <a:cs typeface="Arial" panose="020B0604020202020204" pitchFamily="34" charset="0"/>
                <a:sym typeface="Wingdings 3"/>
              </a:rPr>
              <a:t>57000 METZ</a:t>
            </a:r>
          </a:p>
          <a:p>
            <a:pPr algn="ctr"/>
            <a:r>
              <a:rPr lang="fr-FR" sz="900" dirty="0">
                <a:solidFill>
                  <a:schemeClr val="bg1"/>
                </a:solidFill>
                <a:latin typeface="Arial" panose="020B0604020202020204" pitchFamily="34" charset="0"/>
                <a:cs typeface="Arial" panose="020B0604020202020204" pitchFamily="34" charset="0"/>
                <a:sym typeface="Wingdings 3"/>
              </a:rPr>
              <a:t>03 29 79 36 55</a:t>
            </a:r>
          </a:p>
        </p:txBody>
      </p:sp>
      <p:sp>
        <p:nvSpPr>
          <p:cNvPr id="3" name="ZoneTexte 2">
            <a:extLst>
              <a:ext uri="{FF2B5EF4-FFF2-40B4-BE49-F238E27FC236}">
                <a16:creationId xmlns:a16="http://schemas.microsoft.com/office/drawing/2014/main" id="{F7A60B98-8F88-D634-7DBC-25CE559391C2}"/>
              </a:ext>
            </a:extLst>
          </p:cNvPr>
          <p:cNvSpPr txBox="1"/>
          <p:nvPr/>
        </p:nvSpPr>
        <p:spPr>
          <a:xfrm>
            <a:off x="342965" y="2444529"/>
            <a:ext cx="2325290" cy="877163"/>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BOUXIERES-SOUS-FROIDMONT</a:t>
            </a:r>
            <a:endParaRPr lang="fr-FR" sz="900" b="1"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70 impasse du Chêne</a:t>
            </a:r>
          </a:p>
          <a:p>
            <a:pPr algn="ctr"/>
            <a:r>
              <a:rPr lang="fr-FR" sz="900" dirty="0">
                <a:solidFill>
                  <a:schemeClr val="bg1"/>
                </a:solidFill>
                <a:latin typeface="Arial" panose="020B0604020202020204" pitchFamily="34" charset="0"/>
                <a:cs typeface="Arial" panose="020B0604020202020204" pitchFamily="34" charset="0"/>
                <a:sym typeface="Wingdings 3"/>
              </a:rPr>
              <a:t>ZAC de Bouxières-</a:t>
            </a:r>
            <a:r>
              <a:rPr lang="fr-FR" sz="900" dirty="0" err="1">
                <a:solidFill>
                  <a:schemeClr val="bg1"/>
                </a:solidFill>
                <a:latin typeface="Arial" panose="020B0604020202020204" pitchFamily="34" charset="0"/>
                <a:cs typeface="Arial" panose="020B0604020202020204" pitchFamily="34" charset="0"/>
                <a:sym typeface="Wingdings 3"/>
              </a:rPr>
              <a:t>Lesmenils</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54700 BOUXIERES-SOUS FROIDMONT</a:t>
            </a:r>
          </a:p>
        </p:txBody>
      </p:sp>
      <p:sp>
        <p:nvSpPr>
          <p:cNvPr id="4" name="ZoneTexte 3">
            <a:extLst>
              <a:ext uri="{FF2B5EF4-FFF2-40B4-BE49-F238E27FC236}">
                <a16:creationId xmlns:a16="http://schemas.microsoft.com/office/drawing/2014/main" id="{B36C3182-986F-623D-E080-1A5821161C90}"/>
              </a:ext>
            </a:extLst>
          </p:cNvPr>
          <p:cNvSpPr txBox="1"/>
          <p:nvPr/>
        </p:nvSpPr>
        <p:spPr>
          <a:xfrm>
            <a:off x="2937916" y="2774917"/>
            <a:ext cx="2312991" cy="830997"/>
          </a:xfrm>
          <a:prstGeom prst="rect">
            <a:avLst/>
          </a:prstGeom>
          <a:solidFill>
            <a:srgbClr val="0DA3DD"/>
          </a:solid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sym typeface="Wingdings 3"/>
              </a:rPr>
              <a:t>EPINAL</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Parc d’activités de </a:t>
            </a:r>
            <a:r>
              <a:rPr lang="fr-FR" sz="900" dirty="0" err="1">
                <a:solidFill>
                  <a:schemeClr val="bg1"/>
                </a:solidFill>
                <a:latin typeface="Arial" panose="020B0604020202020204" pitchFamily="34" charset="0"/>
                <a:cs typeface="Arial" panose="020B0604020202020204" pitchFamily="34" charset="0"/>
                <a:sym typeface="Wingdings 3"/>
              </a:rPr>
              <a:t>Reffye</a:t>
            </a:r>
            <a:endParaRPr lang="fr-FR" sz="900" dirty="0">
              <a:solidFill>
                <a:schemeClr val="bg1"/>
              </a:solidFill>
              <a:latin typeface="Arial" panose="020B0604020202020204" pitchFamily="34" charset="0"/>
              <a:cs typeface="Arial" panose="020B0604020202020204" pitchFamily="34" charset="0"/>
              <a:sym typeface="Wingdings 3"/>
            </a:endParaRPr>
          </a:p>
          <a:p>
            <a:pPr algn="ctr"/>
            <a:r>
              <a:rPr lang="fr-FR" sz="900" dirty="0">
                <a:solidFill>
                  <a:schemeClr val="bg1"/>
                </a:solidFill>
                <a:latin typeface="Arial" panose="020B0604020202020204" pitchFamily="34" charset="0"/>
                <a:cs typeface="Arial" panose="020B0604020202020204" pitchFamily="34" charset="0"/>
                <a:sym typeface="Wingdings 3"/>
              </a:rPr>
              <a:t>14 rue du professeur Roux</a:t>
            </a:r>
          </a:p>
          <a:p>
            <a:pPr algn="ctr"/>
            <a:r>
              <a:rPr lang="fr-FR" sz="900" dirty="0">
                <a:solidFill>
                  <a:schemeClr val="bg1"/>
                </a:solidFill>
                <a:latin typeface="Arial" panose="020B0604020202020204" pitchFamily="34" charset="0"/>
                <a:cs typeface="Arial" panose="020B0604020202020204" pitchFamily="34" charset="0"/>
                <a:sym typeface="Wingdings 3"/>
              </a:rPr>
              <a:t>88000 EPINAL</a:t>
            </a:r>
          </a:p>
          <a:p>
            <a:pPr algn="ctr"/>
            <a:r>
              <a:rPr lang="fr-FR" sz="900" dirty="0">
                <a:solidFill>
                  <a:schemeClr val="bg1"/>
                </a:solidFill>
                <a:latin typeface="Arial" panose="020B0604020202020204" pitchFamily="34" charset="0"/>
                <a:cs typeface="Arial" panose="020B0604020202020204" pitchFamily="34" charset="0"/>
                <a:sym typeface="Wingdings 3"/>
              </a:rPr>
              <a:t>03 29 39 43 20 </a:t>
            </a:r>
          </a:p>
        </p:txBody>
      </p:sp>
      <p:pic>
        <p:nvPicPr>
          <p:cNvPr id="5" name="Image 4">
            <a:extLst>
              <a:ext uri="{FF2B5EF4-FFF2-40B4-BE49-F238E27FC236}">
                <a16:creationId xmlns:a16="http://schemas.microsoft.com/office/drawing/2014/main" id="{AF44B1FB-C916-4435-4633-1BEFE9BF8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813" y="1856334"/>
            <a:ext cx="4569604" cy="4503817"/>
          </a:xfrm>
          <a:prstGeom prst="rect">
            <a:avLst/>
          </a:prstGeom>
          <a:noFill/>
          <a:ln>
            <a:noFill/>
          </a:ln>
        </p:spPr>
      </p:pic>
      <p:sp>
        <p:nvSpPr>
          <p:cNvPr id="6" name="ZoneTexte 5">
            <a:extLst>
              <a:ext uri="{FF2B5EF4-FFF2-40B4-BE49-F238E27FC236}">
                <a16:creationId xmlns:a16="http://schemas.microsoft.com/office/drawing/2014/main" id="{AEBF3AC4-71E8-FFD5-2D93-0DF731A458BF}"/>
              </a:ext>
            </a:extLst>
          </p:cNvPr>
          <p:cNvSpPr txBox="1"/>
          <p:nvPr/>
        </p:nvSpPr>
        <p:spPr>
          <a:xfrm>
            <a:off x="6326218" y="1173338"/>
            <a:ext cx="4653838" cy="1077218"/>
          </a:xfrm>
          <a:prstGeom prst="rect">
            <a:avLst/>
          </a:prstGeom>
          <a:noFill/>
        </p:spPr>
        <p:txBody>
          <a:bodyPr wrap="none" rtlCol="0">
            <a:spAutoFit/>
          </a:bodyPr>
          <a:lstStyle/>
          <a:p>
            <a:r>
              <a:rPr lang="fr-FR" sz="3200" b="1" dirty="0">
                <a:solidFill>
                  <a:srgbClr val="285E9C"/>
                </a:solidFill>
                <a:latin typeface="Arial" panose="020B0604020202020204" pitchFamily="34" charset="0"/>
                <a:cs typeface="Arial" panose="020B0604020202020204" pitchFamily="34" charset="0"/>
              </a:rPr>
              <a:t>9 SITES EN LORRAINE</a:t>
            </a:r>
          </a:p>
          <a:p>
            <a:endParaRPr lang="fr-FR" sz="3200" b="1" dirty="0">
              <a:solidFill>
                <a:srgbClr val="285E9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32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rcRect t="3967" b="3967"/>
          <a:stretch/>
        </p:blipFill>
        <p:spPr>
          <a:xfrm>
            <a:off x="0" y="400049"/>
            <a:ext cx="12192000" cy="7488097"/>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DES DEMANDEURS D’EMPLOI</a:t>
            </a:r>
          </a:p>
        </p:txBody>
      </p:sp>
      <p:sp>
        <p:nvSpPr>
          <p:cNvPr id="2" name="Rectangle 1">
            <a:extLst>
              <a:ext uri="{FF2B5EF4-FFF2-40B4-BE49-F238E27FC236}">
                <a16:creationId xmlns:a16="http://schemas.microsoft.com/office/drawing/2014/main" id="{5CAEB27B-D599-C426-0C06-1D38DFE95A31}"/>
              </a:ext>
            </a:extLst>
          </p:cNvPr>
          <p:cNvSpPr/>
          <p:nvPr/>
        </p:nvSpPr>
        <p:spPr>
          <a:xfrm>
            <a:off x="9732808" y="4747957"/>
            <a:ext cx="1723435" cy="1934327"/>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23" name="ZoneTexte 22"/>
          <p:cNvSpPr txBox="1"/>
          <p:nvPr/>
        </p:nvSpPr>
        <p:spPr>
          <a:xfrm>
            <a:off x="10037417" y="5176511"/>
            <a:ext cx="1114216" cy="1077218"/>
          </a:xfrm>
          <a:prstGeom prst="rect">
            <a:avLst/>
          </a:prstGeom>
          <a:noFill/>
        </p:spPr>
        <p:txBody>
          <a:bodyPr wrap="none" rtlCol="0">
            <a:spAutoFit/>
          </a:bodyPr>
          <a:lstStyle/>
          <a:p>
            <a:pPr algn="ctr"/>
            <a:r>
              <a:rPr lang="fr-FR" sz="4000" b="1" dirty="0">
                <a:solidFill>
                  <a:schemeClr val="bg1"/>
                </a:solidFill>
                <a:latin typeface="Arial" panose="020B0604020202020204" pitchFamily="34" charset="0"/>
                <a:cs typeface="Arial" panose="020B0604020202020204" pitchFamily="34" charset="0"/>
              </a:rPr>
              <a:t>600</a:t>
            </a:r>
          </a:p>
          <a:p>
            <a:pPr algn="ctr"/>
            <a:r>
              <a:rPr lang="fr-FR" sz="1200" b="1" dirty="0">
                <a:solidFill>
                  <a:schemeClr val="bg1"/>
                </a:solidFill>
                <a:latin typeface="Arial" panose="020B0604020202020204" pitchFamily="34" charset="0"/>
                <a:cs typeface="Arial" panose="020B0604020202020204" pitchFamily="34" charset="0"/>
              </a:rPr>
              <a:t>STAGIAIRES</a:t>
            </a:r>
          </a:p>
          <a:p>
            <a:pPr algn="ctr"/>
            <a:r>
              <a:rPr lang="fr-FR" sz="1200" b="1" dirty="0">
                <a:solidFill>
                  <a:schemeClr val="bg1"/>
                </a:solidFill>
                <a:latin typeface="Arial" panose="020B0604020202020204" pitchFamily="34" charset="0"/>
                <a:cs typeface="Arial" panose="020B0604020202020204" pitchFamily="34" charset="0"/>
              </a:rPr>
              <a:t>PAR AN</a:t>
            </a:r>
          </a:p>
        </p:txBody>
      </p:sp>
    </p:spTree>
    <p:extLst>
      <p:ext uri="{BB962C8B-B14F-4D97-AF65-F5344CB8AC3E}">
        <p14:creationId xmlns:p14="http://schemas.microsoft.com/office/powerpoint/2010/main" val="3039982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B2CE14-31FF-B3A0-0E58-6ED09E66D560}"/>
              </a:ext>
            </a:extLst>
          </p:cNvPr>
          <p:cNvSpPr/>
          <p:nvPr/>
        </p:nvSpPr>
        <p:spPr>
          <a:xfrm>
            <a:off x="799714" y="1688565"/>
            <a:ext cx="6709941" cy="2136400"/>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DES DEMANDEURS D’EMPLOI</a:t>
            </a:r>
          </a:p>
        </p:txBody>
      </p:sp>
      <p:pic>
        <p:nvPicPr>
          <p:cNvPr id="39" name="Image 38"/>
          <p:cNvPicPr>
            <a:picLocks noChangeAspect="1"/>
          </p:cNvPicPr>
          <p:nvPr/>
        </p:nvPicPr>
        <p:blipFill rotWithShape="1">
          <a:blip r:embed="rId2">
            <a:extLst>
              <a:ext uri="{28A0092B-C50C-407E-A947-70E740481C1C}">
                <a14:useLocalDpi xmlns:a14="http://schemas.microsoft.com/office/drawing/2010/main" val="0"/>
              </a:ext>
            </a:extLst>
          </a:blip>
          <a:srcRect t="18883" b="25202"/>
          <a:stretch/>
        </p:blipFill>
        <p:spPr>
          <a:xfrm>
            <a:off x="7751922" y="1703805"/>
            <a:ext cx="3241715" cy="2121160"/>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713" y="4130182"/>
            <a:ext cx="3235124" cy="2156749"/>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694" y="4136290"/>
            <a:ext cx="3225961" cy="2150641"/>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8512" y="4130182"/>
            <a:ext cx="3235125" cy="2156750"/>
          </a:xfrm>
          <a:prstGeom prst="rect">
            <a:avLst/>
          </a:prstGeom>
        </p:spPr>
      </p:pic>
      <p:sp>
        <p:nvSpPr>
          <p:cNvPr id="8" name="ZoneTexte 7">
            <a:extLst>
              <a:ext uri="{FF2B5EF4-FFF2-40B4-BE49-F238E27FC236}">
                <a16:creationId xmlns:a16="http://schemas.microsoft.com/office/drawing/2014/main" id="{B206CE64-6E0F-3C02-2BFC-CC5B09EC2999}"/>
              </a:ext>
            </a:extLst>
          </p:cNvPr>
          <p:cNvSpPr txBox="1"/>
          <p:nvPr/>
        </p:nvSpPr>
        <p:spPr>
          <a:xfrm>
            <a:off x="799712" y="1226806"/>
            <a:ext cx="6709941"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Nos missions</a:t>
            </a:r>
          </a:p>
        </p:txBody>
      </p:sp>
      <p:sp>
        <p:nvSpPr>
          <p:cNvPr id="9" name="ZoneTexte 8">
            <a:extLst>
              <a:ext uri="{FF2B5EF4-FFF2-40B4-BE49-F238E27FC236}">
                <a16:creationId xmlns:a16="http://schemas.microsoft.com/office/drawing/2014/main" id="{C66E6BA7-1755-D719-35B3-E6522CAD253C}"/>
              </a:ext>
            </a:extLst>
          </p:cNvPr>
          <p:cNvSpPr txBox="1"/>
          <p:nvPr/>
        </p:nvSpPr>
        <p:spPr>
          <a:xfrm>
            <a:off x="799714" y="1993782"/>
            <a:ext cx="6709941" cy="1400383"/>
          </a:xfrm>
          <a:prstGeom prst="rect">
            <a:avLst/>
          </a:prstGeom>
          <a:noFill/>
        </p:spPr>
        <p:txBody>
          <a:bodyPr wrap="square" rtlCol="0">
            <a:spAutoFit/>
          </a:bodyPr>
          <a:lstStyle/>
          <a:p>
            <a:pPr marL="285750" indent="-285750" algn="just">
              <a:spcBef>
                <a:spcPts val="0"/>
              </a:spcBef>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Répondre aux besoins en compétences des entreprises</a:t>
            </a:r>
          </a:p>
          <a:p>
            <a:pPr marL="285750" indent="-285750" algn="just">
              <a:spcBef>
                <a:spcPts val="0"/>
              </a:spcBef>
              <a:spcAft>
                <a:spcPts val="600"/>
              </a:spcAft>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Informer tous les publics de la diversité des industries et de leurs métiers</a:t>
            </a:r>
          </a:p>
          <a:p>
            <a:pPr marL="285750" indent="-285750" algn="just">
              <a:spcBef>
                <a:spcPts val="0"/>
              </a:spcBef>
              <a:spcAft>
                <a:spcPts val="600"/>
              </a:spcAft>
              <a:buClr>
                <a:schemeClr val="bg1"/>
              </a:buClr>
              <a:buFont typeface="Arial" panose="020B0604020202020204" pitchFamily="34" charset="0"/>
              <a:buChar char="•"/>
              <a:tabLst>
                <a:tab pos="180975" algn="l"/>
              </a:tabLst>
            </a:pPr>
            <a:r>
              <a:rPr lang="fr-FR" sz="1400" dirty="0">
                <a:solidFill>
                  <a:schemeClr val="bg1"/>
                </a:solidFill>
                <a:latin typeface="Arial" panose="020B0604020202020204" pitchFamily="34" charset="0"/>
                <a:cs typeface="Arial" panose="020B0604020202020204" pitchFamily="34" charset="0"/>
              </a:rPr>
              <a:t>Augmenter le taux de qualification des demandeurs d’emploi</a:t>
            </a:r>
          </a:p>
          <a:p>
            <a:pPr marL="285750" indent="-285750" algn="just">
              <a:spcBef>
                <a:spcPts val="0"/>
              </a:spcBef>
              <a:buClr>
                <a:schemeClr val="bg1"/>
              </a:buClr>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Agir en lien étroit avec le Conseil régional Grand Est, Pôle emploi, les Maisons de l’Emploi et de la Formation, les missions locales, …</a:t>
            </a:r>
          </a:p>
        </p:txBody>
      </p:sp>
    </p:spTree>
    <p:extLst>
      <p:ext uri="{BB962C8B-B14F-4D97-AF65-F5344CB8AC3E}">
        <p14:creationId xmlns:p14="http://schemas.microsoft.com/office/powerpoint/2010/main" val="398868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DES DEMANDEURS D’EMPLOI</a:t>
            </a:r>
          </a:p>
        </p:txBody>
      </p:sp>
      <p:sp>
        <p:nvSpPr>
          <p:cNvPr id="16" name="ZoneTexte 15"/>
          <p:cNvSpPr txBox="1"/>
          <p:nvPr/>
        </p:nvSpPr>
        <p:spPr>
          <a:xfrm>
            <a:off x="3747044" y="5373821"/>
            <a:ext cx="3797299" cy="954107"/>
          </a:xfrm>
          <a:prstGeom prst="rect">
            <a:avLst/>
          </a:prstGeom>
          <a:noFill/>
        </p:spPr>
        <p:txBody>
          <a:bodyPr wrap="square" rtlCol="0">
            <a:spAutoFit/>
          </a:bodyPr>
          <a:lstStyle/>
          <a:p>
            <a:pPr algn="r">
              <a:spcBef>
                <a:spcPts val="0"/>
              </a:spcBef>
            </a:pPr>
            <a:r>
              <a:rPr lang="fr-FR" sz="1400" dirty="0">
                <a:solidFill>
                  <a:srgbClr val="005677"/>
                </a:solidFill>
                <a:latin typeface="Arial" panose="020B0604020202020204" pitchFamily="34" charset="0"/>
                <a:cs typeface="Arial" panose="020B0604020202020204" pitchFamily="34" charset="0"/>
              </a:rPr>
              <a:t>Développement des formations professionnelles des demandeurs d’emploi avec le soutien de Région Grand Est, de Pôle emploi, des services de l’État.</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0490" y="1794706"/>
            <a:ext cx="4714463" cy="3143319"/>
          </a:xfrm>
          <a:prstGeom prst="rect">
            <a:avLst/>
          </a:prstGeom>
        </p:spPr>
      </p:pic>
      <p:pic>
        <p:nvPicPr>
          <p:cNvPr id="6" name="Image 5">
            <a:extLst>
              <a:ext uri="{FF2B5EF4-FFF2-40B4-BE49-F238E27FC236}">
                <a16:creationId xmlns:a16="http://schemas.microsoft.com/office/drawing/2014/main" id="{D2960DB8-F58E-25D2-8BDE-0AA4ECD59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7310" y="5340585"/>
            <a:ext cx="1225296" cy="980236"/>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DB33DCD1-B60A-D388-2FB7-9D29E73AC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7188" y="5422679"/>
            <a:ext cx="2684432" cy="898142"/>
          </a:xfrm>
          <a:prstGeom prst="rect">
            <a:avLst/>
          </a:prstGeom>
        </p:spPr>
      </p:pic>
      <p:sp>
        <p:nvSpPr>
          <p:cNvPr id="3" name="Rectangle 2">
            <a:extLst>
              <a:ext uri="{FF2B5EF4-FFF2-40B4-BE49-F238E27FC236}">
                <a16:creationId xmlns:a16="http://schemas.microsoft.com/office/drawing/2014/main" id="{187AA1B2-B680-94E8-9C59-82947AEE3BDC}"/>
              </a:ext>
            </a:extLst>
          </p:cNvPr>
          <p:cNvSpPr/>
          <p:nvPr/>
        </p:nvSpPr>
        <p:spPr>
          <a:xfrm>
            <a:off x="637943" y="1801536"/>
            <a:ext cx="5856639" cy="3143319"/>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62519822-53AB-B52A-B8C2-8B23F15A9A72}"/>
              </a:ext>
            </a:extLst>
          </p:cNvPr>
          <p:cNvSpPr txBox="1"/>
          <p:nvPr/>
        </p:nvSpPr>
        <p:spPr>
          <a:xfrm>
            <a:off x="637943" y="1328836"/>
            <a:ext cx="5837639" cy="461665"/>
          </a:xfrm>
          <a:prstGeom prst="rect">
            <a:avLst/>
          </a:prstGeom>
          <a:noFill/>
        </p:spPr>
        <p:txBody>
          <a:bodyPr wrap="square" rtlCol="0">
            <a:spAutoFit/>
          </a:bodyPr>
          <a:lstStyle/>
          <a:p>
            <a:pPr algn="ctr"/>
            <a:r>
              <a:rPr lang="fr-FR" sz="2400" b="1" dirty="0">
                <a:solidFill>
                  <a:srgbClr val="AF1280"/>
                </a:solidFill>
                <a:latin typeface="Arial" panose="020B0604020202020204" pitchFamily="34" charset="0"/>
                <a:cs typeface="Arial" panose="020B0604020202020204" pitchFamily="34" charset="0"/>
              </a:rPr>
              <a:t>NOS ACTIONS</a:t>
            </a:r>
          </a:p>
        </p:txBody>
      </p:sp>
      <p:sp>
        <p:nvSpPr>
          <p:cNvPr id="33" name="ZoneTexte 32"/>
          <p:cNvSpPr txBox="1"/>
          <p:nvPr/>
        </p:nvSpPr>
        <p:spPr>
          <a:xfrm>
            <a:off x="740226" y="2242980"/>
            <a:ext cx="5652071" cy="2246769"/>
          </a:xfrm>
          <a:prstGeom prst="rect">
            <a:avLst/>
          </a:prstGeom>
          <a:noFill/>
        </p:spPr>
        <p:txBody>
          <a:bodyPr wrap="square" rtlCol="0">
            <a:spAutoFit/>
          </a:bodyPr>
          <a:lstStyle/>
          <a:p>
            <a:pPr marL="342900" indent="-342900">
              <a:spcBef>
                <a:spcPts val="0"/>
              </a:spcBef>
              <a:buClr>
                <a:schemeClr val="bg1"/>
              </a:buClr>
              <a:buFont typeface="Arial" panose="020B0604020202020204" pitchFamily="34" charset="0"/>
              <a:buChar char="•"/>
            </a:pPr>
            <a:r>
              <a:rPr lang="fr-FR" sz="1400" b="1" cap="all" dirty="0">
                <a:solidFill>
                  <a:schemeClr val="bg1"/>
                </a:solidFill>
                <a:latin typeface="Arial" panose="020B0604020202020204" pitchFamily="34" charset="0"/>
                <a:cs typeface="Arial" panose="020B0604020202020204" pitchFamily="34" charset="0"/>
              </a:rPr>
              <a:t>L</a:t>
            </a:r>
            <a:r>
              <a:rPr lang="fr-FR" sz="1400" b="1" dirty="0">
                <a:solidFill>
                  <a:schemeClr val="bg1"/>
                </a:solidFill>
                <a:latin typeface="Arial" panose="020B0604020202020204" pitchFamily="34" charset="0"/>
                <a:cs typeface="Arial" panose="020B0604020202020204" pitchFamily="34" charset="0"/>
              </a:rPr>
              <a:t>es parcours qualifiants</a:t>
            </a:r>
          </a:p>
          <a:p>
            <a:pPr>
              <a:spcBef>
                <a:spcPts val="0"/>
              </a:spcBef>
            </a:pPr>
            <a:r>
              <a:rPr lang="fr-FR" sz="1400" dirty="0">
                <a:solidFill>
                  <a:schemeClr val="bg1"/>
                </a:solidFill>
                <a:latin typeface="Arial" panose="020B0604020202020204" pitchFamily="34" charset="0"/>
                <a:cs typeface="Arial" panose="020B0604020202020204" pitchFamily="34" charset="0"/>
              </a:rPr>
              <a:t>Les CQPM (Certificats de Qualification Paritaire de la Métallurgie) et les Titres Professionnels (Certification professionnelle délivrée par le Ministère du Travail).</a:t>
            </a:r>
          </a:p>
          <a:p>
            <a:pPr algn="just">
              <a:spcBef>
                <a:spcPts val="0"/>
              </a:spcBef>
            </a:pPr>
            <a:endParaRPr lang="fr-FR" sz="1400" dirty="0">
              <a:solidFill>
                <a:schemeClr val="bg1"/>
              </a:solidFill>
              <a:latin typeface="Arial" panose="020B0604020202020204" pitchFamily="34" charset="0"/>
              <a:cs typeface="Arial" panose="020B0604020202020204" pitchFamily="34" charset="0"/>
            </a:endParaRPr>
          </a:p>
          <a:p>
            <a:pPr marL="285750" indent="-285750" algn="just">
              <a:spcBef>
                <a:spcPts val="0"/>
              </a:spcBef>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Les préparations opérationnelles à l’emploi (POE)</a:t>
            </a:r>
          </a:p>
          <a:p>
            <a:pPr algn="just">
              <a:spcBef>
                <a:spcPts val="0"/>
              </a:spcBef>
            </a:pPr>
            <a:r>
              <a:rPr lang="fr-FR" sz="1400" dirty="0">
                <a:solidFill>
                  <a:schemeClr val="bg1"/>
                </a:solidFill>
                <a:latin typeface="Arial" panose="020B0604020202020204" pitchFamily="34" charset="0"/>
                <a:cs typeface="Arial" panose="020B0604020202020204" pitchFamily="34" charset="0"/>
              </a:rPr>
              <a:t>Formations initiées par les branches professionnelles,</a:t>
            </a:r>
          </a:p>
          <a:p>
            <a:pPr algn="just">
              <a:spcBef>
                <a:spcPts val="0"/>
              </a:spcBef>
            </a:pPr>
            <a:r>
              <a:rPr lang="fr-FR" sz="1400" dirty="0">
                <a:solidFill>
                  <a:schemeClr val="bg1"/>
                </a:solidFill>
                <a:latin typeface="Arial" panose="020B0604020202020204" pitchFamily="34" charset="0"/>
                <a:cs typeface="Arial" panose="020B0604020202020204" pitchFamily="34" charset="0"/>
              </a:rPr>
              <a:t>les OPCO et Pôle emploi  pour répondre aux besoins</a:t>
            </a:r>
          </a:p>
          <a:p>
            <a:pPr algn="just">
              <a:spcBef>
                <a:spcPts val="0"/>
              </a:spcBef>
            </a:pPr>
            <a:r>
              <a:rPr lang="fr-FR" sz="1400" dirty="0">
                <a:solidFill>
                  <a:schemeClr val="bg1"/>
                </a:solidFill>
                <a:latin typeface="Arial" panose="020B0604020202020204" pitchFamily="34" charset="0"/>
                <a:cs typeface="Arial" panose="020B0604020202020204" pitchFamily="34" charset="0"/>
              </a:rPr>
              <a:t>des entreprises en matière de recrutement </a:t>
            </a:r>
          </a:p>
          <a:p>
            <a:pPr algn="just">
              <a:spcBef>
                <a:spcPts val="0"/>
              </a:spcBef>
            </a:pPr>
            <a:r>
              <a:rPr lang="fr-FR" sz="1400" dirty="0">
                <a:solidFill>
                  <a:schemeClr val="bg1"/>
                </a:solidFill>
                <a:latin typeface="Arial" panose="020B0604020202020204" pitchFamily="34" charset="0"/>
                <a:cs typeface="Arial" panose="020B0604020202020204" pitchFamily="34" charset="0"/>
              </a:rPr>
              <a:t>et de compétences associées.</a:t>
            </a:r>
          </a:p>
        </p:txBody>
      </p:sp>
    </p:spTree>
    <p:extLst>
      <p:ext uri="{BB962C8B-B14F-4D97-AF65-F5344CB8AC3E}">
        <p14:creationId xmlns:p14="http://schemas.microsoft.com/office/powerpoint/2010/main" val="3144457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1" y="907542"/>
            <a:ext cx="13663509" cy="5950458"/>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3663508"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49" y="373559"/>
            <a:ext cx="13052425"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L’INNOVATION AU CœUR du pôle formation </a:t>
            </a:r>
            <a:r>
              <a:rPr lang="fr-FR" dirty="0" err="1">
                <a:latin typeface="Arial" panose="020B0604020202020204" pitchFamily="34" charset="0"/>
                <a:cs typeface="Arial" panose="020B0604020202020204" pitchFamily="34" charset="0"/>
              </a:rPr>
              <a:t>uimm</a:t>
            </a:r>
            <a:r>
              <a:rPr lang="fr-FR" dirty="0">
                <a:latin typeface="Arial" panose="020B0604020202020204" pitchFamily="34" charset="0"/>
                <a:cs typeface="Arial" panose="020B0604020202020204" pitchFamily="34" charset="0"/>
              </a:rPr>
              <a:t> lorraine</a:t>
            </a:r>
          </a:p>
        </p:txBody>
      </p:sp>
      <p:sp>
        <p:nvSpPr>
          <p:cNvPr id="8" name="Rectangle 7"/>
          <p:cNvSpPr/>
          <p:nvPr/>
        </p:nvSpPr>
        <p:spPr>
          <a:xfrm>
            <a:off x="10608238" y="4081948"/>
            <a:ext cx="2654916" cy="2434053"/>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0608238" y="4081948"/>
            <a:ext cx="2654916" cy="2416046"/>
          </a:xfrm>
          <a:prstGeom prst="rect">
            <a:avLst/>
          </a:prstGeom>
          <a:noFill/>
        </p:spPr>
        <p:txBody>
          <a:bodyPr wrap="square" rtlCol="0">
            <a:spAutoFit/>
          </a:bodyPr>
          <a:lstStyle/>
          <a:p>
            <a:pPr algn="ctr">
              <a:spcBef>
                <a:spcPts val="0"/>
              </a:spcBef>
              <a:spcAft>
                <a:spcPts val="600"/>
              </a:spcAft>
            </a:pPr>
            <a:r>
              <a:rPr lang="fr-FR" b="1" dirty="0">
                <a:solidFill>
                  <a:schemeClr val="bg1"/>
                </a:solidFill>
                <a:latin typeface="Arial" panose="020B0604020202020204" pitchFamily="34" charset="0"/>
                <a:cs typeface="Arial" panose="020B0604020202020204" pitchFamily="34" charset="0"/>
              </a:rPr>
              <a:t>+ D’INNOVATION</a:t>
            </a:r>
          </a:p>
          <a:p>
            <a:pPr algn="ctr">
              <a:spcBef>
                <a:spcPts val="0"/>
              </a:spcBef>
              <a:spcAft>
                <a:spcPts val="600"/>
              </a:spcAft>
            </a:pPr>
            <a:r>
              <a:rPr lang="fr-FR" b="1" dirty="0">
                <a:solidFill>
                  <a:schemeClr val="bg1"/>
                </a:solidFill>
                <a:latin typeface="Arial" panose="020B0604020202020204" pitchFamily="34" charset="0"/>
                <a:cs typeface="Arial" panose="020B0604020202020204" pitchFamily="34" charset="0"/>
              </a:rPr>
              <a:t>+ DE PROJETS</a:t>
            </a:r>
          </a:p>
          <a:p>
            <a:pPr algn="ctr">
              <a:spcBef>
                <a:spcPts val="0"/>
              </a:spcBef>
              <a:spcAft>
                <a:spcPts val="600"/>
              </a:spcAft>
            </a:pPr>
            <a:r>
              <a:rPr lang="fr-FR" b="1" dirty="0">
                <a:solidFill>
                  <a:schemeClr val="bg1"/>
                </a:solidFill>
                <a:latin typeface="Arial" panose="020B0604020202020204" pitchFamily="34" charset="0"/>
                <a:cs typeface="Arial" panose="020B0604020202020204" pitchFamily="34" charset="0"/>
              </a:rPr>
              <a:t>+ DE PERFORMANCE</a:t>
            </a:r>
          </a:p>
          <a:p>
            <a:pPr algn="ctr">
              <a:spcBef>
                <a:spcPts val="0"/>
              </a:spcBef>
              <a:spcAft>
                <a:spcPts val="600"/>
              </a:spcAft>
            </a:pPr>
            <a:r>
              <a:rPr lang="fr-FR" b="1" dirty="0">
                <a:solidFill>
                  <a:schemeClr val="bg1"/>
                </a:solidFill>
                <a:latin typeface="Arial" panose="020B0604020202020204" pitchFamily="34" charset="0"/>
                <a:cs typeface="Arial" panose="020B0604020202020204" pitchFamily="34" charset="0"/>
              </a:rPr>
              <a:t>+ D’EFFICACITÉ</a:t>
            </a:r>
          </a:p>
          <a:p>
            <a:pPr algn="ctr">
              <a:spcBef>
                <a:spcPts val="0"/>
              </a:spcBef>
            </a:pPr>
            <a:r>
              <a:rPr lang="fr-FR" b="1" dirty="0">
                <a:solidFill>
                  <a:schemeClr val="bg1"/>
                </a:solidFill>
                <a:latin typeface="Arial" panose="020B0604020202020204" pitchFamily="34" charset="0"/>
                <a:cs typeface="Arial" panose="020B0604020202020204" pitchFamily="34" charset="0"/>
              </a:rPr>
              <a:t>+ DE SATISFACTION</a:t>
            </a:r>
          </a:p>
          <a:p>
            <a:pPr algn="ctr">
              <a:spcBef>
                <a:spcPts val="0"/>
              </a:spcBef>
              <a:spcAft>
                <a:spcPts val="600"/>
              </a:spcAft>
            </a:pPr>
            <a:r>
              <a:rPr lang="fr-FR" b="1" dirty="0">
                <a:solidFill>
                  <a:schemeClr val="bg1"/>
                </a:solidFill>
                <a:latin typeface="Arial" panose="020B0604020202020204" pitchFamily="34" charset="0"/>
                <a:cs typeface="Arial" panose="020B0604020202020204" pitchFamily="34" charset="0"/>
              </a:rPr>
              <a:t>ENTREPRISES</a:t>
            </a:r>
          </a:p>
          <a:p>
            <a:pPr algn="ctr">
              <a:spcBef>
                <a:spcPts val="0"/>
              </a:spcBef>
              <a:spcAft>
                <a:spcPts val="600"/>
              </a:spcAft>
            </a:pPr>
            <a:r>
              <a:rPr lang="fr-FR" b="1" dirty="0">
                <a:solidFill>
                  <a:schemeClr val="bg1"/>
                </a:solidFill>
                <a:latin typeface="Arial" panose="020B0604020202020204" pitchFamily="34" charset="0"/>
                <a:cs typeface="Arial" panose="020B0604020202020204" pitchFamily="34" charset="0"/>
              </a:rPr>
              <a:t>+ DE RÉUSSITE</a:t>
            </a:r>
          </a:p>
        </p:txBody>
      </p:sp>
    </p:spTree>
    <p:extLst>
      <p:ext uri="{BB962C8B-B14F-4D97-AF65-F5344CB8AC3E}">
        <p14:creationId xmlns:p14="http://schemas.microsoft.com/office/powerpoint/2010/main" val="3491767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8779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sz="2800" dirty="0">
                <a:latin typeface="Arial" panose="020B0604020202020204" pitchFamily="34" charset="0"/>
                <a:cs typeface="Arial" panose="020B0604020202020204" pitchFamily="34" charset="0"/>
              </a:rPr>
              <a:t>NANCY – MAXEVILLE</a:t>
            </a:r>
          </a:p>
        </p:txBody>
      </p:sp>
      <p:pic>
        <p:nvPicPr>
          <p:cNvPr id="3" name="Image 2" descr="Une image contenant bâtiment, ciel, extérieur, herbe&#10;&#10;Description générée automatiquement">
            <a:extLst>
              <a:ext uri="{FF2B5EF4-FFF2-40B4-BE49-F238E27FC236}">
                <a16:creationId xmlns:a16="http://schemas.microsoft.com/office/drawing/2014/main" id="{64F6745A-9BAB-E99E-36D2-BA27440333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724" y="500936"/>
            <a:ext cx="2864180" cy="1908966"/>
          </a:xfrm>
          <a:prstGeom prst="rect">
            <a:avLst/>
          </a:prstGeom>
          <a:ln w="57150">
            <a:solidFill>
              <a:srgbClr val="F17C0E"/>
            </a:solidFill>
          </a:ln>
        </p:spPr>
      </p:pic>
      <p:pic>
        <p:nvPicPr>
          <p:cNvPr id="6" name="Image 5" descr="Une image contenant intérieur, cuisine, métal, acier&#10;&#10;Description générée automatiquement">
            <a:extLst>
              <a:ext uri="{FF2B5EF4-FFF2-40B4-BE49-F238E27FC236}">
                <a16:creationId xmlns:a16="http://schemas.microsoft.com/office/drawing/2014/main" id="{8FC1115B-BE7C-5309-0B3D-9AA0BC9F6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9725" y="2644689"/>
            <a:ext cx="2868028" cy="1759714"/>
          </a:xfrm>
          <a:prstGeom prst="rect">
            <a:avLst/>
          </a:prstGeom>
          <a:ln w="57150">
            <a:solidFill>
              <a:srgbClr val="C8E2E8"/>
            </a:solidFill>
          </a:ln>
        </p:spPr>
      </p:pic>
      <p:pic>
        <p:nvPicPr>
          <p:cNvPr id="8" name="Image 7" descr="Une image contenant intérieur, plafond, mur, salle de conférence&#10;&#10;Description générée automatiquement">
            <a:extLst>
              <a:ext uri="{FF2B5EF4-FFF2-40B4-BE49-F238E27FC236}">
                <a16:creationId xmlns:a16="http://schemas.microsoft.com/office/drawing/2014/main" id="{DE62FB43-B10C-35B6-9D66-7BB94CE2A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724" y="4652091"/>
            <a:ext cx="2868029" cy="1894174"/>
          </a:xfrm>
          <a:prstGeom prst="rect">
            <a:avLst/>
          </a:prstGeom>
          <a:ln w="57150">
            <a:solidFill>
              <a:srgbClr val="AF1280"/>
            </a:solidFill>
          </a:ln>
        </p:spPr>
      </p:pic>
      <p:sp>
        <p:nvSpPr>
          <p:cNvPr id="2" name="Rectangle 1">
            <a:extLst>
              <a:ext uri="{FF2B5EF4-FFF2-40B4-BE49-F238E27FC236}">
                <a16:creationId xmlns:a16="http://schemas.microsoft.com/office/drawing/2014/main" id="{F24BD4AC-AF9D-1AF9-E405-C7EBA97553B0}"/>
              </a:ext>
            </a:extLst>
          </p:cNvPr>
          <p:cNvSpPr/>
          <p:nvPr/>
        </p:nvSpPr>
        <p:spPr>
          <a:xfrm>
            <a:off x="539749" y="2342089"/>
            <a:ext cx="5856639" cy="2995645"/>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4319214F-0281-6815-2AE8-40E35AC600C0}"/>
              </a:ext>
            </a:extLst>
          </p:cNvPr>
          <p:cNvSpPr txBox="1"/>
          <p:nvPr/>
        </p:nvSpPr>
        <p:spPr>
          <a:xfrm>
            <a:off x="539750" y="1879755"/>
            <a:ext cx="5856638"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MOYENS TECHNIQUES SPÉCIFIQUES</a:t>
            </a:r>
          </a:p>
        </p:txBody>
      </p:sp>
      <p:sp>
        <p:nvSpPr>
          <p:cNvPr id="98" name="ZoneTexte 97"/>
          <p:cNvSpPr txBox="1"/>
          <p:nvPr/>
        </p:nvSpPr>
        <p:spPr>
          <a:xfrm>
            <a:off x="539749" y="2644689"/>
            <a:ext cx="5856640" cy="2693045"/>
          </a:xfrm>
          <a:prstGeom prst="rect">
            <a:avLst/>
          </a:prstGeom>
          <a:noFill/>
        </p:spPr>
        <p:txBody>
          <a:bodyPr wrap="square" rtlCol="0">
            <a:spAutoFit/>
          </a:bodyPr>
          <a:lstStyle/>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Mécatronique : </a:t>
            </a:r>
            <a:r>
              <a:rPr lang="fr-FR" sz="1400" dirty="0">
                <a:solidFill>
                  <a:schemeClr val="bg1"/>
                </a:solidFill>
                <a:latin typeface="Arial" panose="020B0604020202020204" pitchFamily="34" charset="0"/>
                <a:cs typeface="Arial" panose="020B0604020202020204" pitchFamily="34" charset="0"/>
              </a:rPr>
              <a:t>Usine du futur, Machine à courant continu, Machine de bouchage de pots, TGBT pédagogique, ERM automatisme, AQUATICC, Banc hydraulique BH14 </a:t>
            </a:r>
            <a:r>
              <a:rPr lang="fr-FR" sz="1400" dirty="0" err="1">
                <a:solidFill>
                  <a:schemeClr val="bg1"/>
                </a:solidFill>
                <a:latin typeface="Arial" panose="020B0604020202020204" pitchFamily="34" charset="0"/>
                <a:cs typeface="Arial" panose="020B0604020202020204" pitchFamily="34" charset="0"/>
              </a:rPr>
              <a:t>Didatlc</a:t>
            </a:r>
            <a:r>
              <a:rPr lang="fr-FR" sz="1400" dirty="0">
                <a:solidFill>
                  <a:schemeClr val="bg1"/>
                </a:solidFill>
                <a:latin typeface="Arial" panose="020B0604020202020204" pitchFamily="34" charset="0"/>
                <a:cs typeface="Arial" panose="020B0604020202020204" pitchFamily="34" charset="0"/>
              </a:rPr>
              <a:t>, Robots FANUC, Perceuse à colonne, etc… </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Productique : </a:t>
            </a:r>
            <a:r>
              <a:rPr lang="fr-FR" sz="1400" dirty="0">
                <a:solidFill>
                  <a:schemeClr val="bg1"/>
                </a:solidFill>
                <a:latin typeface="Arial" panose="020B0604020202020204" pitchFamily="34" charset="0"/>
                <a:cs typeface="Arial" panose="020B0604020202020204" pitchFamily="34" charset="0"/>
              </a:rPr>
              <a:t>Imprimantes 3D, Fraiseuses à commande numérique, Tours à commande numérique, Découpe laser, Banc de frettage, Banc de préréglage, Colonne de mesure TESA, Banc optique, etc…</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Transformation du Métal : </a:t>
            </a:r>
            <a:r>
              <a:rPr lang="fr-FR" sz="1400" dirty="0">
                <a:solidFill>
                  <a:schemeClr val="bg1"/>
                </a:solidFill>
                <a:latin typeface="Arial" panose="020B0604020202020204" pitchFamily="34" charset="0"/>
                <a:cs typeface="Arial" panose="020B0604020202020204" pitchFamily="34" charset="0"/>
              </a:rPr>
              <a:t>Postes à souder, Découpe laser, Station robotisée KUKA, etc…</a:t>
            </a:r>
            <a:endParaRPr lang="fr-FR" sz="1400" b="1" dirty="0">
              <a:solidFill>
                <a:schemeClr val="bg1"/>
              </a:solidFill>
              <a:latin typeface="Arial" panose="020B0604020202020204" pitchFamily="34" charset="0"/>
              <a:cs typeface="Arial" panose="020B0604020202020204" pitchFamily="34" charset="0"/>
            </a:endParaRPr>
          </a:p>
          <a:p>
            <a:pPr marL="288000" indent="-288000" algn="just" defTabSz="684000">
              <a:spcAft>
                <a:spcPts val="600"/>
              </a:spcAft>
              <a:buClr>
                <a:srgbClr val="E2051B"/>
              </a:buClr>
              <a:buFont typeface="Arial" panose="020B0604020202020204" pitchFamily="34" charset="0"/>
              <a:buChar char="•"/>
            </a:pPr>
            <a:endParaRPr lang="fr-FR"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004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iel, extérieur, voiture&#10;&#10;Description générée automatiquement">
            <a:extLst>
              <a:ext uri="{FF2B5EF4-FFF2-40B4-BE49-F238E27FC236}">
                <a16:creationId xmlns:a16="http://schemas.microsoft.com/office/drawing/2014/main" id="{5F88C4FA-2038-F41E-3C44-6C97F06C7A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 r="8445"/>
          <a:stretch/>
        </p:blipFill>
        <p:spPr>
          <a:xfrm>
            <a:off x="7985871" y="1464487"/>
            <a:ext cx="2868029" cy="1759714"/>
          </a:xfrm>
          <a:prstGeom prst="rect">
            <a:avLst/>
          </a:prstGeom>
          <a:ln w="57150">
            <a:solidFill>
              <a:srgbClr val="F17C0E"/>
            </a:solidFill>
          </a:ln>
        </p:spPr>
      </p:pic>
      <p:sp>
        <p:nvSpPr>
          <p:cNvPr id="8" name="Rectangle 7">
            <a:extLst>
              <a:ext uri="{FF2B5EF4-FFF2-40B4-BE49-F238E27FC236}">
                <a16:creationId xmlns:a16="http://schemas.microsoft.com/office/drawing/2014/main" id="{C15F9333-3611-608D-9092-EF5DDDAAD66C}"/>
              </a:ext>
            </a:extLst>
          </p:cNvPr>
          <p:cNvSpPr/>
          <p:nvPr/>
        </p:nvSpPr>
        <p:spPr>
          <a:xfrm>
            <a:off x="539747" y="1780134"/>
            <a:ext cx="5856639" cy="1173789"/>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A2CA3143-F27C-CB08-61F8-650F1301ADDD}"/>
              </a:ext>
            </a:extLst>
          </p:cNvPr>
          <p:cNvSpPr txBox="1"/>
          <p:nvPr/>
        </p:nvSpPr>
        <p:spPr>
          <a:xfrm>
            <a:off x="539748" y="1317800"/>
            <a:ext cx="5856638" cy="461665"/>
          </a:xfrm>
          <a:prstGeom prst="rect">
            <a:avLst/>
          </a:prstGeom>
          <a:noFill/>
        </p:spPr>
        <p:txBody>
          <a:bodyPr wrap="square" rtlCol="0">
            <a:spAutoFit/>
          </a:bodyPr>
          <a:lstStyle/>
          <a:p>
            <a:pPr algn="ctr"/>
            <a:r>
              <a:rPr lang="fr-FR" sz="2400" b="1" dirty="0">
                <a:solidFill>
                  <a:srgbClr val="F17C0E"/>
                </a:solidFill>
                <a:latin typeface="Arial" panose="020B0604020202020204" pitchFamily="34" charset="0"/>
                <a:cs typeface="Arial" panose="020B0604020202020204" pitchFamily="34" charset="0"/>
              </a:rPr>
              <a:t>MOYENS TECHNIQUES SPÉCIFIQUES</a:t>
            </a:r>
          </a:p>
        </p:txBody>
      </p:sp>
      <p:sp>
        <p:nvSpPr>
          <p:cNvPr id="10" name="ZoneTexte 9">
            <a:extLst>
              <a:ext uri="{FF2B5EF4-FFF2-40B4-BE49-F238E27FC236}">
                <a16:creationId xmlns:a16="http://schemas.microsoft.com/office/drawing/2014/main" id="{9C748DDB-6862-3F47-515E-2B34F602F487}"/>
              </a:ext>
            </a:extLst>
          </p:cNvPr>
          <p:cNvSpPr txBox="1"/>
          <p:nvPr/>
        </p:nvSpPr>
        <p:spPr>
          <a:xfrm>
            <a:off x="355043" y="2082734"/>
            <a:ext cx="6041344" cy="523220"/>
          </a:xfrm>
          <a:prstGeom prst="rect">
            <a:avLst/>
          </a:prstGeom>
          <a:noFill/>
        </p:spPr>
        <p:txBody>
          <a:bodyPr wrap="square" rtlCol="0">
            <a:spAutoFit/>
          </a:bodyPr>
          <a:lstStyle/>
          <a:p>
            <a:pPr marL="641350" indent="-285750" algn="just" defTabSz="684000">
              <a:buClr>
                <a:schemeClr val="bg1"/>
              </a:buClr>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Mécatronique : </a:t>
            </a:r>
            <a:r>
              <a:rPr lang="fr-FR" sz="1400" dirty="0">
                <a:solidFill>
                  <a:schemeClr val="bg1"/>
                </a:solidFill>
                <a:latin typeface="Arial" panose="020B0604020202020204" pitchFamily="34" charset="0"/>
                <a:cs typeface="Arial" panose="020B0604020202020204" pitchFamily="34" charset="0"/>
              </a:rPr>
              <a:t>Ligne CARDING, Perceuses à colonne, plieuse, presse, etc…</a:t>
            </a:r>
          </a:p>
        </p:txBody>
      </p:sp>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Bar-le-Duc et </a:t>
            </a:r>
            <a:r>
              <a:rPr lang="fr-FR" dirty="0" err="1">
                <a:latin typeface="Arial" panose="020B0604020202020204" pitchFamily="34" charset="0"/>
                <a:cs typeface="Arial" panose="020B0604020202020204" pitchFamily="34" charset="0"/>
              </a:rPr>
              <a:t>saint-dié</a:t>
            </a:r>
            <a:r>
              <a:rPr lang="fr-FR" dirty="0">
                <a:latin typeface="Arial" panose="020B0604020202020204" pitchFamily="34" charset="0"/>
                <a:cs typeface="Arial" panose="020B0604020202020204" pitchFamily="34" charset="0"/>
              </a:rPr>
              <a:t>-des-</a:t>
            </a:r>
            <a:r>
              <a:rPr lang="fr-FR" dirty="0" err="1">
                <a:latin typeface="Arial" panose="020B0604020202020204" pitchFamily="34" charset="0"/>
                <a:cs typeface="Arial" panose="020B0604020202020204" pitchFamily="34" charset="0"/>
              </a:rPr>
              <a:t>vosges</a:t>
            </a:r>
            <a:endParaRPr lang="fr-FR"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0BD1CE7-5696-D731-2982-B9E2FA0FCD9F}"/>
              </a:ext>
            </a:extLst>
          </p:cNvPr>
          <p:cNvSpPr/>
          <p:nvPr/>
        </p:nvSpPr>
        <p:spPr>
          <a:xfrm>
            <a:off x="539748" y="4433243"/>
            <a:ext cx="5856639" cy="1673853"/>
          </a:xfrm>
          <a:prstGeom prst="rect">
            <a:avLst/>
          </a:prstGeom>
          <a:solidFill>
            <a:srgbClr val="0DA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7E4A409C-506F-837C-BC34-B18DC691F9E5}"/>
              </a:ext>
            </a:extLst>
          </p:cNvPr>
          <p:cNvSpPr txBox="1"/>
          <p:nvPr/>
        </p:nvSpPr>
        <p:spPr>
          <a:xfrm>
            <a:off x="539749" y="3970909"/>
            <a:ext cx="5856638" cy="461665"/>
          </a:xfrm>
          <a:prstGeom prst="rect">
            <a:avLst/>
          </a:prstGeom>
          <a:noFill/>
        </p:spPr>
        <p:txBody>
          <a:bodyPr wrap="square" rtlCol="0">
            <a:spAutoFit/>
          </a:bodyPr>
          <a:lstStyle/>
          <a:p>
            <a:pPr algn="ctr"/>
            <a:r>
              <a:rPr lang="fr-FR" sz="2400" b="1" dirty="0">
                <a:solidFill>
                  <a:srgbClr val="0DA3DD"/>
                </a:solidFill>
                <a:latin typeface="Arial" panose="020B0604020202020204" pitchFamily="34" charset="0"/>
                <a:cs typeface="Arial" panose="020B0604020202020204" pitchFamily="34" charset="0"/>
              </a:rPr>
              <a:t>MOYENS TECHNIQUES SPÉCIFIQUES</a:t>
            </a:r>
          </a:p>
        </p:txBody>
      </p:sp>
      <p:sp>
        <p:nvSpPr>
          <p:cNvPr id="7" name="ZoneTexte 6">
            <a:extLst>
              <a:ext uri="{FF2B5EF4-FFF2-40B4-BE49-F238E27FC236}">
                <a16:creationId xmlns:a16="http://schemas.microsoft.com/office/drawing/2014/main" id="{3AE10CE9-EB99-DC30-6599-367427A44CD2}"/>
              </a:ext>
            </a:extLst>
          </p:cNvPr>
          <p:cNvSpPr txBox="1"/>
          <p:nvPr/>
        </p:nvSpPr>
        <p:spPr>
          <a:xfrm>
            <a:off x="539748" y="4735843"/>
            <a:ext cx="5856640" cy="1169551"/>
          </a:xfrm>
          <a:prstGeom prst="rect">
            <a:avLst/>
          </a:prstGeom>
          <a:noFill/>
        </p:spPr>
        <p:txBody>
          <a:bodyPr wrap="square" rtlCol="0">
            <a:spAutoFit/>
          </a:bodyPr>
          <a:lstStyle/>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Mécatronique : </a:t>
            </a:r>
            <a:r>
              <a:rPr lang="fr-FR" sz="1400" dirty="0">
                <a:solidFill>
                  <a:schemeClr val="bg1"/>
                </a:solidFill>
                <a:latin typeface="Arial" panose="020B0604020202020204" pitchFamily="34" charset="0"/>
                <a:cs typeface="Arial" panose="020B0604020202020204" pitchFamily="34" charset="0"/>
              </a:rPr>
              <a:t>Fraiseuses à commande numérique, Tours à commande numérique, Découpe laser, Presse EMG, Banc de préréglage GARANT VG1, Colonne de mesure TESA, Scanner 3D, Simulateur NUM, Simulateur EMCO, Electroérosion FANUC, Imprimante 3D, etc… </a:t>
            </a:r>
          </a:p>
        </p:txBody>
      </p:sp>
      <p:pic>
        <p:nvPicPr>
          <p:cNvPr id="11" name="Image 10" descr="Une image contenant texte, ciel, extérieur, route&#10;&#10;Description générée automatiquement">
            <a:extLst>
              <a:ext uri="{FF2B5EF4-FFF2-40B4-BE49-F238E27FC236}">
                <a16:creationId xmlns:a16="http://schemas.microsoft.com/office/drawing/2014/main" id="{2C40BE84-4B19-5603-822E-B0E722BE8A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9" r="15013"/>
          <a:stretch/>
        </p:blipFill>
        <p:spPr>
          <a:xfrm>
            <a:off x="7985871" y="4193294"/>
            <a:ext cx="2868028" cy="1913802"/>
          </a:xfrm>
          <a:prstGeom prst="rect">
            <a:avLst/>
          </a:prstGeom>
          <a:ln w="57150">
            <a:solidFill>
              <a:srgbClr val="AF1280"/>
            </a:solidFill>
          </a:ln>
        </p:spPr>
      </p:pic>
      <p:sp>
        <p:nvSpPr>
          <p:cNvPr id="12" name="ZoneTexte 11">
            <a:extLst>
              <a:ext uri="{FF2B5EF4-FFF2-40B4-BE49-F238E27FC236}">
                <a16:creationId xmlns:a16="http://schemas.microsoft.com/office/drawing/2014/main" id="{23AED985-DEE3-F838-F40F-0A3A6B1D290C}"/>
              </a:ext>
            </a:extLst>
          </p:cNvPr>
          <p:cNvSpPr txBox="1"/>
          <p:nvPr/>
        </p:nvSpPr>
        <p:spPr>
          <a:xfrm>
            <a:off x="9843798" y="1128627"/>
            <a:ext cx="1084749" cy="307777"/>
          </a:xfrm>
          <a:prstGeom prst="rect">
            <a:avLst/>
          </a:prstGeom>
          <a:noFill/>
        </p:spPr>
        <p:txBody>
          <a:bodyPr wrap="square" rtlCol="0">
            <a:spAutoFit/>
          </a:bodyPr>
          <a:lstStyle/>
          <a:p>
            <a:pPr algn="r">
              <a:spcBef>
                <a:spcPts val="0"/>
              </a:spcBef>
            </a:pPr>
            <a:r>
              <a:rPr lang="fr-FR" sz="1400" dirty="0">
                <a:solidFill>
                  <a:srgbClr val="005677"/>
                </a:solidFill>
                <a:latin typeface="Arial" panose="020B0604020202020204" pitchFamily="34" charset="0"/>
                <a:cs typeface="Arial" panose="020B0604020202020204" pitchFamily="34" charset="0"/>
              </a:rPr>
              <a:t>Bar-le-Duc</a:t>
            </a:r>
          </a:p>
        </p:txBody>
      </p:sp>
      <p:sp>
        <p:nvSpPr>
          <p:cNvPr id="13" name="ZoneTexte 12">
            <a:extLst>
              <a:ext uri="{FF2B5EF4-FFF2-40B4-BE49-F238E27FC236}">
                <a16:creationId xmlns:a16="http://schemas.microsoft.com/office/drawing/2014/main" id="{9A0DAF38-0BC4-705B-89EF-204124658FAF}"/>
              </a:ext>
            </a:extLst>
          </p:cNvPr>
          <p:cNvSpPr txBox="1"/>
          <p:nvPr/>
        </p:nvSpPr>
        <p:spPr>
          <a:xfrm>
            <a:off x="7985870" y="3833753"/>
            <a:ext cx="2942677" cy="307777"/>
          </a:xfrm>
          <a:prstGeom prst="rect">
            <a:avLst/>
          </a:prstGeom>
          <a:noFill/>
        </p:spPr>
        <p:txBody>
          <a:bodyPr wrap="square" rtlCol="0">
            <a:spAutoFit/>
          </a:bodyPr>
          <a:lstStyle/>
          <a:p>
            <a:pPr algn="r">
              <a:spcBef>
                <a:spcPts val="0"/>
              </a:spcBef>
            </a:pPr>
            <a:r>
              <a:rPr lang="fr-FR" sz="1400" dirty="0">
                <a:solidFill>
                  <a:srgbClr val="005677"/>
                </a:solidFill>
                <a:latin typeface="Arial" panose="020B0604020202020204" pitchFamily="34" charset="0"/>
                <a:cs typeface="Arial" panose="020B0604020202020204" pitchFamily="34" charset="0"/>
              </a:rPr>
              <a:t>Saint-Dié-des-Vosges</a:t>
            </a:r>
          </a:p>
        </p:txBody>
      </p:sp>
    </p:spTree>
    <p:extLst>
      <p:ext uri="{BB962C8B-B14F-4D97-AF65-F5344CB8AC3E}">
        <p14:creationId xmlns:p14="http://schemas.microsoft.com/office/powerpoint/2010/main" val="4200479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herbe, extérieur, ciel&#10;&#10;Description générée automatiquement">
            <a:extLst>
              <a:ext uri="{FF2B5EF4-FFF2-40B4-BE49-F238E27FC236}">
                <a16:creationId xmlns:a16="http://schemas.microsoft.com/office/drawing/2014/main" id="{D2AFDBB7-85A5-6829-F3A3-7361EE3D90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3699" y="4594622"/>
            <a:ext cx="2855309" cy="1903372"/>
          </a:xfrm>
          <a:prstGeom prst="rect">
            <a:avLst/>
          </a:prstGeom>
          <a:ln w="57150">
            <a:solidFill>
              <a:srgbClr val="C8E2E8"/>
            </a:solidFill>
          </a:ln>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Henriville et </a:t>
            </a:r>
            <a:r>
              <a:rPr lang="fr-FR" dirty="0" err="1">
                <a:latin typeface="Arial" panose="020B0604020202020204" pitchFamily="34" charset="0"/>
                <a:cs typeface="Arial" panose="020B0604020202020204" pitchFamily="34" charset="0"/>
              </a:rPr>
              <a:t>Thaon-les-vosges</a:t>
            </a:r>
            <a:endParaRPr lang="fr-FR"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EC38A83-5CC1-415D-5D61-AE1A5C00511D}"/>
              </a:ext>
            </a:extLst>
          </p:cNvPr>
          <p:cNvSpPr/>
          <p:nvPr/>
        </p:nvSpPr>
        <p:spPr>
          <a:xfrm>
            <a:off x="679707" y="4901294"/>
            <a:ext cx="5856639" cy="1411666"/>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3175C5A0-FC22-2E5F-2A3F-CF359FA008A8}"/>
              </a:ext>
            </a:extLst>
          </p:cNvPr>
          <p:cNvSpPr txBox="1"/>
          <p:nvPr/>
        </p:nvSpPr>
        <p:spPr>
          <a:xfrm>
            <a:off x="679708" y="4438959"/>
            <a:ext cx="5856638" cy="461665"/>
          </a:xfrm>
          <a:prstGeom prst="rect">
            <a:avLst/>
          </a:prstGeom>
          <a:noFill/>
        </p:spPr>
        <p:txBody>
          <a:bodyPr wrap="square" rtlCol="0">
            <a:spAutoFit/>
          </a:bodyPr>
          <a:lstStyle/>
          <a:p>
            <a:pPr algn="ctr"/>
            <a:r>
              <a:rPr lang="fr-FR" sz="2400" b="1" dirty="0">
                <a:solidFill>
                  <a:srgbClr val="F17C0E"/>
                </a:solidFill>
                <a:latin typeface="Arial" panose="020B0604020202020204" pitchFamily="34" charset="0"/>
                <a:cs typeface="Arial" panose="020B0604020202020204" pitchFamily="34" charset="0"/>
              </a:rPr>
              <a:t>MOYENS TECHNIQUES SPÉCIFIQUES</a:t>
            </a:r>
          </a:p>
        </p:txBody>
      </p:sp>
      <p:sp>
        <p:nvSpPr>
          <p:cNvPr id="10" name="ZoneTexte 9">
            <a:extLst>
              <a:ext uri="{FF2B5EF4-FFF2-40B4-BE49-F238E27FC236}">
                <a16:creationId xmlns:a16="http://schemas.microsoft.com/office/drawing/2014/main" id="{3AA06AE5-AC8C-F90F-876D-E71ED34F8146}"/>
              </a:ext>
            </a:extLst>
          </p:cNvPr>
          <p:cNvSpPr txBox="1"/>
          <p:nvPr/>
        </p:nvSpPr>
        <p:spPr>
          <a:xfrm>
            <a:off x="679707" y="5203893"/>
            <a:ext cx="5856640" cy="1031051"/>
          </a:xfrm>
          <a:prstGeom prst="rect">
            <a:avLst/>
          </a:prstGeom>
          <a:noFill/>
        </p:spPr>
        <p:txBody>
          <a:bodyPr wrap="square" rtlCol="0">
            <a:spAutoFit/>
          </a:bodyPr>
          <a:lstStyle/>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Mécatronique : </a:t>
            </a:r>
            <a:r>
              <a:rPr lang="fr-FR" sz="1400" dirty="0">
                <a:solidFill>
                  <a:schemeClr val="bg1"/>
                </a:solidFill>
                <a:latin typeface="Arial" panose="020B0604020202020204" pitchFamily="34" charset="0"/>
                <a:cs typeface="Arial" panose="020B0604020202020204" pitchFamily="34" charset="0"/>
              </a:rPr>
              <a:t>Ligne du futur, Ligne MLP, Convoyeur à rouleaux, Imprimantes 3D, etc… </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Transformation du Métal : </a:t>
            </a:r>
            <a:r>
              <a:rPr lang="fr-FR" sz="1400" dirty="0">
                <a:solidFill>
                  <a:schemeClr val="bg1"/>
                </a:solidFill>
                <a:latin typeface="Arial" panose="020B0604020202020204" pitchFamily="34" charset="0"/>
                <a:cs typeface="Arial" panose="020B0604020202020204" pitchFamily="34" charset="0"/>
              </a:rPr>
              <a:t>Postes à souder, Découpe laser, etc…</a:t>
            </a:r>
            <a:endParaRPr lang="fr-FR" sz="1400" b="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15B30A-59A5-86C7-979E-87DD522D35A7}"/>
              </a:ext>
            </a:extLst>
          </p:cNvPr>
          <p:cNvSpPr/>
          <p:nvPr/>
        </p:nvSpPr>
        <p:spPr>
          <a:xfrm>
            <a:off x="679707" y="1632291"/>
            <a:ext cx="5856639" cy="2310001"/>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02D797F5-885F-64CF-BCD0-DB8CE664DE37}"/>
              </a:ext>
            </a:extLst>
          </p:cNvPr>
          <p:cNvSpPr txBox="1"/>
          <p:nvPr/>
        </p:nvSpPr>
        <p:spPr>
          <a:xfrm>
            <a:off x="679708" y="1169956"/>
            <a:ext cx="5856638" cy="461665"/>
          </a:xfrm>
          <a:prstGeom prst="rect">
            <a:avLst/>
          </a:prstGeom>
          <a:noFill/>
        </p:spPr>
        <p:txBody>
          <a:bodyPr wrap="square" rtlCol="0">
            <a:spAutoFit/>
          </a:bodyPr>
          <a:lstStyle/>
          <a:p>
            <a:pPr algn="ctr"/>
            <a:r>
              <a:rPr lang="fr-FR" sz="2400" b="1" dirty="0">
                <a:solidFill>
                  <a:srgbClr val="AF1280"/>
                </a:solidFill>
                <a:latin typeface="Arial" panose="020B0604020202020204" pitchFamily="34" charset="0"/>
                <a:cs typeface="Arial" panose="020B0604020202020204" pitchFamily="34" charset="0"/>
              </a:rPr>
              <a:t>MOYENS TECHNIQUES SPÉCIFIQUES</a:t>
            </a:r>
          </a:p>
        </p:txBody>
      </p:sp>
      <p:sp>
        <p:nvSpPr>
          <p:cNvPr id="13" name="ZoneTexte 12">
            <a:extLst>
              <a:ext uri="{FF2B5EF4-FFF2-40B4-BE49-F238E27FC236}">
                <a16:creationId xmlns:a16="http://schemas.microsoft.com/office/drawing/2014/main" id="{AAFA85D0-A79E-3C5D-0F93-453F01F82080}"/>
              </a:ext>
            </a:extLst>
          </p:cNvPr>
          <p:cNvSpPr txBox="1"/>
          <p:nvPr/>
        </p:nvSpPr>
        <p:spPr>
          <a:xfrm>
            <a:off x="679707" y="1934890"/>
            <a:ext cx="5856640" cy="2046714"/>
          </a:xfrm>
          <a:prstGeom prst="rect">
            <a:avLst/>
          </a:prstGeom>
          <a:noFill/>
        </p:spPr>
        <p:txBody>
          <a:bodyPr wrap="square" rtlCol="0">
            <a:spAutoFit/>
          </a:bodyPr>
          <a:lstStyle/>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Technique Mécatronique : </a:t>
            </a:r>
            <a:r>
              <a:rPr lang="fr-FR" sz="1400" dirty="0">
                <a:solidFill>
                  <a:schemeClr val="bg1"/>
                </a:solidFill>
                <a:latin typeface="Arial" panose="020B0604020202020204" pitchFamily="34" charset="0"/>
                <a:cs typeface="Arial" panose="020B0604020202020204" pitchFamily="34" charset="0"/>
              </a:rPr>
              <a:t>Colonnes de mesure, Presses à roulement, Bancs mécaniques, etc…</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Productique : </a:t>
            </a:r>
            <a:r>
              <a:rPr lang="fr-FR" sz="1400" dirty="0">
                <a:solidFill>
                  <a:schemeClr val="bg1"/>
                </a:solidFill>
                <a:latin typeface="Arial" panose="020B0604020202020204" pitchFamily="34" charset="0"/>
                <a:cs typeface="Arial" panose="020B0604020202020204" pitchFamily="34" charset="0"/>
              </a:rPr>
              <a:t>Imprimantes 3D, Fraiseuses à commande numérique, Tours à commande numérique, Découpe laser, électroérosion, etc…</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Transformation du Métal : </a:t>
            </a:r>
            <a:r>
              <a:rPr lang="fr-FR" sz="1400" dirty="0">
                <a:solidFill>
                  <a:schemeClr val="bg1"/>
                </a:solidFill>
                <a:latin typeface="Arial" panose="020B0604020202020204" pitchFamily="34" charset="0"/>
                <a:cs typeface="Arial" panose="020B0604020202020204" pitchFamily="34" charset="0"/>
              </a:rPr>
              <a:t>Postes à souder, Découpe laser, etc…</a:t>
            </a:r>
            <a:endParaRPr lang="fr-FR" sz="1400" b="1" dirty="0">
              <a:solidFill>
                <a:schemeClr val="bg1"/>
              </a:solidFill>
              <a:latin typeface="Arial" panose="020B0604020202020204" pitchFamily="34" charset="0"/>
              <a:cs typeface="Arial" panose="020B0604020202020204" pitchFamily="34" charset="0"/>
            </a:endParaRPr>
          </a:p>
          <a:p>
            <a:pPr marL="288000" indent="-288000" algn="just" defTabSz="684000">
              <a:spcAft>
                <a:spcPts val="600"/>
              </a:spcAft>
              <a:buClr>
                <a:srgbClr val="E2051B"/>
              </a:buClr>
              <a:buFont typeface="Arial" panose="020B0604020202020204" pitchFamily="34" charset="0"/>
              <a:buChar char="•"/>
            </a:pPr>
            <a:endParaRPr lang="fr-FR" sz="1400" dirty="0">
              <a:solidFill>
                <a:schemeClr val="bg1"/>
              </a:solidFill>
              <a:latin typeface="Arial" panose="020B0604020202020204" pitchFamily="34" charset="0"/>
              <a:cs typeface="Arial" panose="020B0604020202020204" pitchFamily="34" charset="0"/>
            </a:endParaRPr>
          </a:p>
        </p:txBody>
      </p:sp>
      <p:pic>
        <p:nvPicPr>
          <p:cNvPr id="14" name="Image 13" descr="Une image contenant extérieur, ciel, herbe, saleté&#10;&#10;Description générée automatiquement">
            <a:extLst>
              <a:ext uri="{FF2B5EF4-FFF2-40B4-BE49-F238E27FC236}">
                <a16:creationId xmlns:a16="http://schemas.microsoft.com/office/drawing/2014/main" id="{96A32B51-38AD-45B2-8D40-A5F139220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30" r="22157" b="35471"/>
          <a:stretch/>
        </p:blipFill>
        <p:spPr>
          <a:xfrm>
            <a:off x="8073699" y="1801213"/>
            <a:ext cx="2864181" cy="1908966"/>
          </a:xfrm>
          <a:prstGeom prst="rect">
            <a:avLst/>
          </a:prstGeom>
          <a:ln w="57150">
            <a:solidFill>
              <a:srgbClr val="0DA3DD"/>
            </a:solidFill>
          </a:ln>
        </p:spPr>
      </p:pic>
      <p:sp>
        <p:nvSpPr>
          <p:cNvPr id="15" name="ZoneTexte 14">
            <a:extLst>
              <a:ext uri="{FF2B5EF4-FFF2-40B4-BE49-F238E27FC236}">
                <a16:creationId xmlns:a16="http://schemas.microsoft.com/office/drawing/2014/main" id="{C3CC9421-9CDD-E827-9677-6106CAB4329E}"/>
              </a:ext>
            </a:extLst>
          </p:cNvPr>
          <p:cNvSpPr txBox="1"/>
          <p:nvPr/>
        </p:nvSpPr>
        <p:spPr>
          <a:xfrm>
            <a:off x="8073699" y="1477732"/>
            <a:ext cx="2942677" cy="307777"/>
          </a:xfrm>
          <a:prstGeom prst="rect">
            <a:avLst/>
          </a:prstGeom>
          <a:noFill/>
        </p:spPr>
        <p:txBody>
          <a:bodyPr wrap="square" rtlCol="0">
            <a:spAutoFit/>
          </a:bodyPr>
          <a:lstStyle/>
          <a:p>
            <a:pPr algn="r">
              <a:spcBef>
                <a:spcPts val="0"/>
              </a:spcBef>
            </a:pPr>
            <a:r>
              <a:rPr lang="fr-FR" sz="1400" dirty="0">
                <a:solidFill>
                  <a:srgbClr val="005677"/>
                </a:solidFill>
                <a:latin typeface="Arial" panose="020B0604020202020204" pitchFamily="34" charset="0"/>
                <a:cs typeface="Arial" panose="020B0604020202020204" pitchFamily="34" charset="0"/>
              </a:rPr>
              <a:t>Henriville</a:t>
            </a:r>
          </a:p>
        </p:txBody>
      </p:sp>
      <p:sp>
        <p:nvSpPr>
          <p:cNvPr id="16" name="ZoneTexte 15">
            <a:extLst>
              <a:ext uri="{FF2B5EF4-FFF2-40B4-BE49-F238E27FC236}">
                <a16:creationId xmlns:a16="http://schemas.microsoft.com/office/drawing/2014/main" id="{62D93373-215C-004E-4EF8-CFA107984AC5}"/>
              </a:ext>
            </a:extLst>
          </p:cNvPr>
          <p:cNvSpPr txBox="1"/>
          <p:nvPr/>
        </p:nvSpPr>
        <p:spPr>
          <a:xfrm>
            <a:off x="8073699" y="4214712"/>
            <a:ext cx="2942677" cy="307777"/>
          </a:xfrm>
          <a:prstGeom prst="rect">
            <a:avLst/>
          </a:prstGeom>
          <a:noFill/>
        </p:spPr>
        <p:txBody>
          <a:bodyPr wrap="square" rtlCol="0">
            <a:spAutoFit/>
          </a:bodyPr>
          <a:lstStyle/>
          <a:p>
            <a:pPr algn="r">
              <a:spcBef>
                <a:spcPts val="0"/>
              </a:spcBef>
            </a:pPr>
            <a:r>
              <a:rPr lang="fr-FR" sz="1400" dirty="0">
                <a:solidFill>
                  <a:srgbClr val="005677"/>
                </a:solidFill>
                <a:latin typeface="Arial" panose="020B0604020202020204" pitchFamily="34" charset="0"/>
                <a:cs typeface="Arial" panose="020B0604020202020204" pitchFamily="34" charset="0"/>
              </a:rPr>
              <a:t>Thaon-les-Vosges</a:t>
            </a:r>
          </a:p>
        </p:txBody>
      </p:sp>
    </p:spTree>
    <p:extLst>
      <p:ext uri="{BB962C8B-B14F-4D97-AF65-F5344CB8AC3E}">
        <p14:creationId xmlns:p14="http://schemas.microsoft.com/office/powerpoint/2010/main" val="61876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44" name="Titre 3"/>
          <p:cNvSpPr txBox="1">
            <a:spLocks/>
          </p:cNvSpPr>
          <p:nvPr/>
        </p:nvSpPr>
        <p:spPr>
          <a:xfrm>
            <a:off x="409673" y="177946"/>
            <a:ext cx="8064500" cy="692497"/>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Yutz – </a:t>
            </a:r>
            <a:r>
              <a:rPr lang="fr-FR" dirty="0" err="1">
                <a:latin typeface="Arial" panose="020B0604020202020204" pitchFamily="34" charset="0"/>
                <a:cs typeface="Arial" panose="020B0604020202020204" pitchFamily="34" charset="0"/>
              </a:rPr>
              <a:t>thionville</a:t>
            </a:r>
            <a:r>
              <a:rPr lang="fr-FR" dirty="0">
                <a:latin typeface="Arial" panose="020B0604020202020204" pitchFamily="34" charset="0"/>
                <a:cs typeface="Arial" panose="020B0604020202020204" pitchFamily="34" charset="0"/>
              </a:rPr>
              <a:t> </a:t>
            </a:r>
          </a:p>
          <a:p>
            <a:pPr>
              <a:defRPr/>
            </a:pPr>
            <a:r>
              <a:rPr lang="fr-FR" dirty="0" err="1">
                <a:latin typeface="Arial" panose="020B0604020202020204" pitchFamily="34" charset="0"/>
                <a:cs typeface="Arial" panose="020B0604020202020204" pitchFamily="34" charset="0"/>
              </a:rPr>
              <a:t>metz</a:t>
            </a:r>
            <a:endParaRPr lang="fr-FR" dirty="0">
              <a:latin typeface="Arial" panose="020B0604020202020204" pitchFamily="34" charset="0"/>
              <a:cs typeface="Arial" panose="020B0604020202020204" pitchFamily="34" charset="0"/>
            </a:endParaRPr>
          </a:p>
        </p:txBody>
      </p:sp>
      <p:pic>
        <p:nvPicPr>
          <p:cNvPr id="3" name="Image 2" descr="Une image contenant texte, bâtiment, ciel, extérieur&#10;&#10;Description générée automatiquement">
            <a:extLst>
              <a:ext uri="{FF2B5EF4-FFF2-40B4-BE49-F238E27FC236}">
                <a16:creationId xmlns:a16="http://schemas.microsoft.com/office/drawing/2014/main" id="{DFFA5EAD-E3BF-1796-AAF7-3AFB599A3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9723" y="500935"/>
            <a:ext cx="2864179" cy="1910425"/>
          </a:xfrm>
          <a:prstGeom prst="rect">
            <a:avLst/>
          </a:prstGeom>
          <a:ln w="57150">
            <a:solidFill>
              <a:srgbClr val="0DA3DD"/>
            </a:solidFill>
          </a:ln>
        </p:spPr>
      </p:pic>
      <p:pic>
        <p:nvPicPr>
          <p:cNvPr id="4" name="Image 3" descr="Une image contenant texte, plancher, intérieur, bâtiment&#10;&#10;Description générée automatiquement">
            <a:extLst>
              <a:ext uri="{FF2B5EF4-FFF2-40B4-BE49-F238E27FC236}">
                <a16:creationId xmlns:a16="http://schemas.microsoft.com/office/drawing/2014/main" id="{EB1D24C4-B6D4-6B46-03C5-3D9E39CEB7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95"/>
          <a:stretch/>
        </p:blipFill>
        <p:spPr>
          <a:xfrm>
            <a:off x="7989722" y="2657590"/>
            <a:ext cx="2864179" cy="1746813"/>
          </a:xfrm>
          <a:prstGeom prst="rect">
            <a:avLst/>
          </a:prstGeom>
          <a:ln w="57150">
            <a:solidFill>
              <a:srgbClr val="F17C0E"/>
            </a:solidFill>
          </a:ln>
        </p:spPr>
      </p:pic>
      <p:pic>
        <p:nvPicPr>
          <p:cNvPr id="6" name="Image 5" descr="Une image contenant plancher, intérieur, plafond, plusieurs&#10;&#10;Description générée automatiquement">
            <a:extLst>
              <a:ext uri="{FF2B5EF4-FFF2-40B4-BE49-F238E27FC236}">
                <a16:creationId xmlns:a16="http://schemas.microsoft.com/office/drawing/2014/main" id="{2B0BCBF8-F1CD-0266-4B1F-5067D89BB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874" y="4650632"/>
            <a:ext cx="2868028" cy="1912019"/>
          </a:xfrm>
          <a:prstGeom prst="rect">
            <a:avLst/>
          </a:prstGeom>
          <a:ln w="57150">
            <a:solidFill>
              <a:srgbClr val="C8E2E8"/>
            </a:solidFill>
          </a:ln>
        </p:spPr>
      </p:pic>
      <p:sp>
        <p:nvSpPr>
          <p:cNvPr id="8" name="Rectangle 7">
            <a:extLst>
              <a:ext uri="{FF2B5EF4-FFF2-40B4-BE49-F238E27FC236}">
                <a16:creationId xmlns:a16="http://schemas.microsoft.com/office/drawing/2014/main" id="{0C3A8302-AD32-4DB2-6AE1-710F3D4BA6E8}"/>
              </a:ext>
            </a:extLst>
          </p:cNvPr>
          <p:cNvSpPr/>
          <p:nvPr/>
        </p:nvSpPr>
        <p:spPr>
          <a:xfrm>
            <a:off x="539749" y="2342089"/>
            <a:ext cx="5926365" cy="2620743"/>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C4A3E4D1-2A89-E28F-735C-B1006F728346}"/>
              </a:ext>
            </a:extLst>
          </p:cNvPr>
          <p:cNvSpPr txBox="1"/>
          <p:nvPr/>
        </p:nvSpPr>
        <p:spPr>
          <a:xfrm>
            <a:off x="539750" y="1879755"/>
            <a:ext cx="5856638" cy="461665"/>
          </a:xfrm>
          <a:prstGeom prst="rect">
            <a:avLst/>
          </a:prstGeom>
          <a:noFill/>
        </p:spPr>
        <p:txBody>
          <a:bodyPr wrap="square" rtlCol="0">
            <a:spAutoFit/>
          </a:bodyPr>
          <a:lstStyle/>
          <a:p>
            <a:pPr algn="ctr"/>
            <a:r>
              <a:rPr lang="fr-FR" sz="2400" b="1" dirty="0">
                <a:solidFill>
                  <a:srgbClr val="AF1280"/>
                </a:solidFill>
                <a:latin typeface="Arial" panose="020B0604020202020204" pitchFamily="34" charset="0"/>
                <a:cs typeface="Arial" panose="020B0604020202020204" pitchFamily="34" charset="0"/>
              </a:rPr>
              <a:t>MOYENS TECHNIQUES SPÉCIFIQUES</a:t>
            </a:r>
          </a:p>
        </p:txBody>
      </p:sp>
      <p:sp>
        <p:nvSpPr>
          <p:cNvPr id="10" name="ZoneTexte 9">
            <a:extLst>
              <a:ext uri="{FF2B5EF4-FFF2-40B4-BE49-F238E27FC236}">
                <a16:creationId xmlns:a16="http://schemas.microsoft.com/office/drawing/2014/main" id="{B1FAAB44-C139-CA4F-79E1-0FE6D91A8332}"/>
              </a:ext>
            </a:extLst>
          </p:cNvPr>
          <p:cNvSpPr txBox="1"/>
          <p:nvPr/>
        </p:nvSpPr>
        <p:spPr>
          <a:xfrm>
            <a:off x="539749" y="2644689"/>
            <a:ext cx="5856640" cy="2262158"/>
          </a:xfrm>
          <a:prstGeom prst="rect">
            <a:avLst/>
          </a:prstGeom>
          <a:noFill/>
        </p:spPr>
        <p:txBody>
          <a:bodyPr wrap="square" rtlCol="0">
            <a:spAutoFit/>
          </a:bodyPr>
          <a:lstStyle/>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Mécatronique : </a:t>
            </a:r>
            <a:r>
              <a:rPr lang="fr-FR" sz="1400" dirty="0">
                <a:solidFill>
                  <a:schemeClr val="bg1"/>
                </a:solidFill>
                <a:latin typeface="Arial" panose="020B0604020202020204" pitchFamily="34" charset="0"/>
                <a:cs typeface="Arial" panose="020B0604020202020204" pitchFamily="34" charset="0"/>
              </a:rPr>
              <a:t>Imprimantes 3D, Découpe laser, Banc pneumatique, Ligne MLP chargement flacon, </a:t>
            </a:r>
            <a:r>
              <a:rPr lang="fr-FR" sz="1400" dirty="0" err="1">
                <a:solidFill>
                  <a:schemeClr val="bg1"/>
                </a:solidFill>
                <a:latin typeface="Arial" panose="020B0604020202020204" pitchFamily="34" charset="0"/>
                <a:cs typeface="Arial" panose="020B0604020202020204" pitchFamily="34" charset="0"/>
              </a:rPr>
              <a:t>Micro-centrale</a:t>
            </a:r>
            <a:r>
              <a:rPr lang="fr-FR" sz="1400" dirty="0">
                <a:solidFill>
                  <a:schemeClr val="bg1"/>
                </a:solidFill>
                <a:latin typeface="Arial" panose="020B0604020202020204" pitchFamily="34" charset="0"/>
                <a:cs typeface="Arial" panose="020B0604020202020204" pitchFamily="34" charset="0"/>
              </a:rPr>
              <a:t>, ARMOIRICC, etc… </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Productique : </a:t>
            </a:r>
            <a:r>
              <a:rPr lang="fr-FR" sz="1400" dirty="0">
                <a:solidFill>
                  <a:schemeClr val="bg1"/>
                </a:solidFill>
                <a:latin typeface="Arial" panose="020B0604020202020204" pitchFamily="34" charset="0"/>
                <a:cs typeface="Arial" panose="020B0604020202020204" pitchFamily="34" charset="0"/>
              </a:rPr>
              <a:t>Fraiseuses à commande numérique, Tours à commande numérique, Colonnes de mesure, Bancs de préréglage, etc…</a:t>
            </a:r>
          </a:p>
          <a:p>
            <a:pPr marL="288000" indent="-288000" algn="just">
              <a:spcAft>
                <a:spcPts val="600"/>
              </a:spcAft>
              <a:buFont typeface="Arial" panose="020B0604020202020204" pitchFamily="34" charset="0"/>
              <a:buChar char="•"/>
            </a:pPr>
            <a:r>
              <a:rPr lang="fr-FR" sz="1400" b="1" dirty="0">
                <a:solidFill>
                  <a:schemeClr val="bg1"/>
                </a:solidFill>
                <a:latin typeface="Arial" panose="020B0604020202020204" pitchFamily="34" charset="0"/>
                <a:cs typeface="Arial" panose="020B0604020202020204" pitchFamily="34" charset="0"/>
              </a:rPr>
              <a:t>Plateau technique Transformation du Métal : </a:t>
            </a:r>
            <a:r>
              <a:rPr lang="fr-FR" sz="1400" dirty="0">
                <a:solidFill>
                  <a:schemeClr val="bg1"/>
                </a:solidFill>
                <a:latin typeface="Arial" panose="020B0604020202020204" pitchFamily="34" charset="0"/>
                <a:cs typeface="Arial" panose="020B0604020202020204" pitchFamily="34" charset="0"/>
              </a:rPr>
              <a:t>Postes à souder, Découpe laser, plieuse, etc…</a:t>
            </a:r>
            <a:endParaRPr lang="fr-FR" sz="1400" b="1" dirty="0">
              <a:solidFill>
                <a:schemeClr val="bg1"/>
              </a:solidFill>
              <a:latin typeface="Arial" panose="020B0604020202020204" pitchFamily="34" charset="0"/>
              <a:cs typeface="Arial" panose="020B0604020202020204" pitchFamily="34" charset="0"/>
            </a:endParaRPr>
          </a:p>
          <a:p>
            <a:pPr marL="288000" indent="-288000" algn="just" defTabSz="684000">
              <a:spcAft>
                <a:spcPts val="600"/>
              </a:spcAft>
              <a:buClr>
                <a:srgbClr val="E2051B"/>
              </a:buClr>
              <a:buFont typeface="Arial" panose="020B0604020202020204" pitchFamily="34" charset="0"/>
              <a:buChar char="•"/>
            </a:pPr>
            <a:endParaRPr lang="fr-FR"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64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descr="Une image contenant intérieur, cuisine, métal, acier&#10;&#10;Description générée automatiquement">
            <a:extLst>
              <a:ext uri="{FF2B5EF4-FFF2-40B4-BE49-F238E27FC236}">
                <a16:creationId xmlns:a16="http://schemas.microsoft.com/office/drawing/2014/main" id="{0F072224-DC4D-4C68-99A2-C1F32A6D75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804"/>
          <a:stretch/>
        </p:blipFill>
        <p:spPr>
          <a:xfrm>
            <a:off x="3363912" y="1462986"/>
            <a:ext cx="2947848" cy="1848832"/>
          </a:xfrm>
          <a:prstGeom prst="rect">
            <a:avLst/>
          </a:prstGeom>
          <a:ln w="57150">
            <a:solidFill>
              <a:srgbClr val="0DA3DD"/>
            </a:solidFill>
          </a:ln>
        </p:spPr>
      </p:pic>
      <p:pic>
        <p:nvPicPr>
          <p:cNvPr id="3" name="Image 2" descr="Une image contenant intérieur&#10;&#10;Description générée automatiquement">
            <a:extLst>
              <a:ext uri="{FF2B5EF4-FFF2-40B4-BE49-F238E27FC236}">
                <a16:creationId xmlns:a16="http://schemas.microsoft.com/office/drawing/2014/main" id="{81ABE8C1-D20F-4807-88CB-D040BC8F395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923" y="1474240"/>
            <a:ext cx="3006144" cy="1826324"/>
          </a:xfrm>
          <a:prstGeom prst="rect">
            <a:avLst/>
          </a:prstGeom>
          <a:ln w="57150">
            <a:solidFill>
              <a:srgbClr val="F17C0E"/>
            </a:solidFill>
          </a:ln>
        </p:spPr>
      </p:pic>
      <p:pic>
        <p:nvPicPr>
          <p:cNvPr id="46" name="Image 45" descr="Une image contenant intérieur, plafond, plancher, cuisine&#10;&#10;Description générée automatiquement">
            <a:extLst>
              <a:ext uri="{FF2B5EF4-FFF2-40B4-BE49-F238E27FC236}">
                <a16:creationId xmlns:a16="http://schemas.microsoft.com/office/drawing/2014/main" id="{506A6A15-3D8F-4653-92C8-617D82123DD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02263" y="3634893"/>
            <a:ext cx="3621475" cy="2349280"/>
          </a:xfrm>
          <a:prstGeom prst="rect">
            <a:avLst/>
          </a:prstGeom>
          <a:ln w="57150">
            <a:solidFill>
              <a:srgbClr val="0DA3DD"/>
            </a:solidFill>
          </a:ln>
        </p:spPr>
      </p:pic>
      <p:pic>
        <p:nvPicPr>
          <p:cNvPr id="5" name="Image 4" descr="Une image contenant texte, plancher, intérieur&#10;&#10;Description générée automatiquement">
            <a:extLst>
              <a:ext uri="{FF2B5EF4-FFF2-40B4-BE49-F238E27FC236}">
                <a16:creationId xmlns:a16="http://schemas.microsoft.com/office/drawing/2014/main" id="{0DDF9522-9212-46A4-BA50-6A27AE88E2B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b="2251"/>
          <a:stretch/>
        </p:blipFill>
        <p:spPr>
          <a:xfrm>
            <a:off x="6706414" y="1436132"/>
            <a:ext cx="3182124" cy="1883481"/>
          </a:xfrm>
          <a:prstGeom prst="rect">
            <a:avLst/>
          </a:prstGeom>
          <a:ln w="57150">
            <a:solidFill>
              <a:srgbClr val="AF1280"/>
            </a:solidFill>
          </a:ln>
        </p:spPr>
      </p:pic>
      <p:pic>
        <p:nvPicPr>
          <p:cNvPr id="7" name="Image 6" descr="Une image contenant intérieur, appareil&#10;&#10;Description générée automatiquement">
            <a:extLst>
              <a:ext uri="{FF2B5EF4-FFF2-40B4-BE49-F238E27FC236}">
                <a16:creationId xmlns:a16="http://schemas.microsoft.com/office/drawing/2014/main" id="{557CCE32-3BFC-4F2D-AF29-55F0B716535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t="3927"/>
          <a:stretch/>
        </p:blipFill>
        <p:spPr>
          <a:xfrm>
            <a:off x="6579774" y="3657600"/>
            <a:ext cx="1528930" cy="2322856"/>
          </a:xfrm>
          <a:prstGeom prst="rect">
            <a:avLst/>
          </a:prstGeom>
          <a:ln w="57150">
            <a:solidFill>
              <a:srgbClr val="F17C0E"/>
            </a:solidFill>
          </a:ln>
        </p:spPr>
      </p:pic>
      <p:pic>
        <p:nvPicPr>
          <p:cNvPr id="9" name="Image 8" descr="Une image contenant plancher, intérieur, télévision, plat&#10;&#10;Description générée automatiquement">
            <a:extLst>
              <a:ext uri="{FF2B5EF4-FFF2-40B4-BE49-F238E27FC236}">
                <a16:creationId xmlns:a16="http://schemas.microsoft.com/office/drawing/2014/main" id="{E8C2C8E3-6494-49E3-B550-023B7A9D6E8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0390" y="3638840"/>
            <a:ext cx="3507658" cy="2338439"/>
          </a:xfrm>
          <a:prstGeom prst="rect">
            <a:avLst/>
          </a:prstGeom>
          <a:ln w="57150">
            <a:solidFill>
              <a:srgbClr val="C8E2E8"/>
            </a:solidFill>
          </a:ln>
        </p:spPr>
      </p:pic>
      <p:pic>
        <p:nvPicPr>
          <p:cNvPr id="11" name="Image 10" descr="Une image contenant intérieur, plancher&#10;&#10;Description générée automatiquement">
            <a:extLst>
              <a:ext uri="{FF2B5EF4-FFF2-40B4-BE49-F238E27FC236}">
                <a16:creationId xmlns:a16="http://schemas.microsoft.com/office/drawing/2014/main" id="{A322F500-1765-4326-85AA-9DB27A39DB6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362079" y="3622246"/>
            <a:ext cx="1854431" cy="2380985"/>
          </a:xfrm>
          <a:prstGeom prst="rect">
            <a:avLst/>
          </a:prstGeom>
          <a:ln w="57150">
            <a:solidFill>
              <a:srgbClr val="AF1280"/>
            </a:solidFill>
          </a:ln>
        </p:spPr>
      </p:pic>
      <p:sp>
        <p:nvSpPr>
          <p:cNvPr id="25" name="ZoneTexte 24">
            <a:extLst>
              <a:ext uri="{FF2B5EF4-FFF2-40B4-BE49-F238E27FC236}">
                <a16:creationId xmlns:a16="http://schemas.microsoft.com/office/drawing/2014/main" id="{02916CF7-0FDB-4F81-8D38-3EE4259EBA85}"/>
              </a:ext>
            </a:extLst>
          </p:cNvPr>
          <p:cNvSpPr txBox="1"/>
          <p:nvPr/>
        </p:nvSpPr>
        <p:spPr>
          <a:xfrm>
            <a:off x="10446849" y="363749"/>
            <a:ext cx="677008" cy="461665"/>
          </a:xfrm>
          <a:prstGeom prst="rect">
            <a:avLst/>
          </a:prstGeom>
          <a:noFill/>
        </p:spPr>
        <p:txBody>
          <a:bodyPr wrap="square" rtlCol="0" anchor="ctr">
            <a:spAutoFit/>
          </a:bodyPr>
          <a:lstStyle/>
          <a:p>
            <a:pPr algn="ctr"/>
            <a:r>
              <a:rPr lang="fr-FR" sz="2400" b="1" dirty="0">
                <a:solidFill>
                  <a:schemeClr val="bg1"/>
                </a:solidFill>
              </a:rPr>
              <a:t>13</a:t>
            </a:r>
          </a:p>
        </p:txBody>
      </p:sp>
      <p:sp>
        <p:nvSpPr>
          <p:cNvPr id="28" name="Rectangle 27">
            <a:extLst>
              <a:ext uri="{FF2B5EF4-FFF2-40B4-BE49-F238E27FC236}">
                <a16:creationId xmlns:a16="http://schemas.microsoft.com/office/drawing/2014/main" id="{91BC444A-5C8D-1FDA-2752-942EDB7B73EC}"/>
              </a:ext>
            </a:extLst>
          </p:cNvPr>
          <p:cNvSpPr/>
          <p:nvPr/>
        </p:nvSpPr>
        <p:spPr>
          <a:xfrm>
            <a:off x="-1587" y="-24447"/>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29" name="Titre 3">
            <a:extLst>
              <a:ext uri="{FF2B5EF4-FFF2-40B4-BE49-F238E27FC236}">
                <a16:creationId xmlns:a16="http://schemas.microsoft.com/office/drawing/2014/main" id="{95F7F5B8-F832-A4C4-BA79-2588782531E5}"/>
              </a:ext>
            </a:extLst>
          </p:cNvPr>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ESPACES TECHNOLOGIQUES INNOVANTS</a:t>
            </a:r>
          </a:p>
        </p:txBody>
      </p:sp>
    </p:spTree>
    <p:extLst>
      <p:ext uri="{BB962C8B-B14F-4D97-AF65-F5344CB8AC3E}">
        <p14:creationId xmlns:p14="http://schemas.microsoft.com/office/powerpoint/2010/main" val="801952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plancher, fenêtre, pièce&#10;&#10;Description générée automatiquement">
            <a:extLst>
              <a:ext uri="{FF2B5EF4-FFF2-40B4-BE49-F238E27FC236}">
                <a16:creationId xmlns:a16="http://schemas.microsoft.com/office/drawing/2014/main" id="{EBD1CD22-38F3-4787-A8E5-06CA03857F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18161" y="1558736"/>
            <a:ext cx="2962131" cy="1816370"/>
          </a:xfrm>
          <a:prstGeom prst="rect">
            <a:avLst/>
          </a:prstGeom>
          <a:ln w="57150">
            <a:solidFill>
              <a:srgbClr val="C8E2E8"/>
            </a:solidFill>
          </a:ln>
        </p:spPr>
      </p:pic>
      <p:pic>
        <p:nvPicPr>
          <p:cNvPr id="9" name="Image 8" descr="Une image contenant vivant, intérieur, plancher, pièce&#10;&#10;Description générée automatiquement">
            <a:extLst>
              <a:ext uri="{FF2B5EF4-FFF2-40B4-BE49-F238E27FC236}">
                <a16:creationId xmlns:a16="http://schemas.microsoft.com/office/drawing/2014/main" id="{5EF791BB-0478-457E-9EEB-E26332580DE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00278" y="1544692"/>
            <a:ext cx="3786548" cy="1830413"/>
          </a:xfrm>
          <a:prstGeom prst="rect">
            <a:avLst/>
          </a:prstGeom>
          <a:ln w="57150">
            <a:solidFill>
              <a:srgbClr val="0DA3DD"/>
            </a:solidFill>
          </a:ln>
        </p:spPr>
      </p:pic>
      <p:pic>
        <p:nvPicPr>
          <p:cNvPr id="23" name="Image 22" descr="Une image contenant plancher, intérieur, chaise, pièce&#10;&#10;Description générée automatiquement">
            <a:extLst>
              <a:ext uri="{FF2B5EF4-FFF2-40B4-BE49-F238E27FC236}">
                <a16:creationId xmlns:a16="http://schemas.microsoft.com/office/drawing/2014/main" id="{43A2F983-8EB5-406F-BE6F-4410693D2CD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 r="1"/>
          <a:stretch/>
        </p:blipFill>
        <p:spPr>
          <a:xfrm>
            <a:off x="3753581" y="3677030"/>
            <a:ext cx="4442695" cy="2283104"/>
          </a:xfrm>
          <a:prstGeom prst="rect">
            <a:avLst/>
          </a:prstGeom>
          <a:ln w="57150">
            <a:solidFill>
              <a:srgbClr val="AF1280"/>
            </a:solidFill>
          </a:ln>
        </p:spPr>
      </p:pic>
      <p:pic>
        <p:nvPicPr>
          <p:cNvPr id="25" name="Image 24" descr="Une image contenant table, intérieur, fenêtre, plafond&#10;&#10;Description générée automatiquement">
            <a:extLst>
              <a:ext uri="{FF2B5EF4-FFF2-40B4-BE49-F238E27FC236}">
                <a16:creationId xmlns:a16="http://schemas.microsoft.com/office/drawing/2014/main" id="{85476A10-3F73-4A1B-BF44-AE2DDF52885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5166" y="1544692"/>
            <a:ext cx="2468977" cy="1830413"/>
          </a:xfrm>
          <a:prstGeom prst="rect">
            <a:avLst/>
          </a:prstGeom>
          <a:ln w="57150">
            <a:solidFill>
              <a:srgbClr val="AF1280"/>
            </a:solidFill>
          </a:ln>
        </p:spPr>
      </p:pic>
      <p:pic>
        <p:nvPicPr>
          <p:cNvPr id="39" name="Image 38" descr="Une image contenant intérieur, plancher, mur, fenêtre&#10;&#10;Description générée automatiquement">
            <a:extLst>
              <a:ext uri="{FF2B5EF4-FFF2-40B4-BE49-F238E27FC236}">
                <a16:creationId xmlns:a16="http://schemas.microsoft.com/office/drawing/2014/main" id="{E9573F03-B0A2-43F4-BBBB-1D2BB8E1AE9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9300" y="3662409"/>
            <a:ext cx="3383998" cy="2323686"/>
          </a:xfrm>
          <a:prstGeom prst="rect">
            <a:avLst/>
          </a:prstGeom>
          <a:ln w="57150">
            <a:solidFill>
              <a:srgbClr val="0DA3DD"/>
            </a:solidFill>
          </a:ln>
        </p:spPr>
      </p:pic>
      <p:sp>
        <p:nvSpPr>
          <p:cNvPr id="24" name="ZoneTexte 23">
            <a:extLst>
              <a:ext uri="{FF2B5EF4-FFF2-40B4-BE49-F238E27FC236}">
                <a16:creationId xmlns:a16="http://schemas.microsoft.com/office/drawing/2014/main" id="{BAE06271-6A45-40FF-9742-BAA0A78F7BC7}"/>
              </a:ext>
            </a:extLst>
          </p:cNvPr>
          <p:cNvSpPr txBox="1"/>
          <p:nvPr/>
        </p:nvSpPr>
        <p:spPr>
          <a:xfrm>
            <a:off x="10446849" y="363749"/>
            <a:ext cx="677008" cy="461665"/>
          </a:xfrm>
          <a:prstGeom prst="rect">
            <a:avLst/>
          </a:prstGeom>
          <a:noFill/>
        </p:spPr>
        <p:txBody>
          <a:bodyPr wrap="square" rtlCol="0" anchor="ctr">
            <a:spAutoFit/>
          </a:bodyPr>
          <a:lstStyle/>
          <a:p>
            <a:pPr algn="ctr"/>
            <a:r>
              <a:rPr lang="fr-FR" sz="2400" b="1" dirty="0">
                <a:solidFill>
                  <a:schemeClr val="bg1"/>
                </a:solidFill>
              </a:rPr>
              <a:t>14</a:t>
            </a:r>
          </a:p>
        </p:txBody>
      </p:sp>
      <p:pic>
        <p:nvPicPr>
          <p:cNvPr id="4" name="Image 3" descr="Une image contenant texte, intérieur, plafond, table&#10;&#10;Description générée automatiquement">
            <a:extLst>
              <a:ext uri="{FF2B5EF4-FFF2-40B4-BE49-F238E27FC236}">
                <a16:creationId xmlns:a16="http://schemas.microsoft.com/office/drawing/2014/main" id="{4D281529-45C2-4A78-AFA6-34E16B3B5445}"/>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t="19621"/>
          <a:stretch/>
        </p:blipFill>
        <p:spPr>
          <a:xfrm>
            <a:off x="8588773" y="3697773"/>
            <a:ext cx="3519296" cy="2222568"/>
          </a:xfrm>
          <a:prstGeom prst="rect">
            <a:avLst/>
          </a:prstGeom>
          <a:ln w="57150">
            <a:solidFill>
              <a:srgbClr val="F17C0E"/>
            </a:solidFill>
          </a:ln>
        </p:spPr>
      </p:pic>
      <p:sp>
        <p:nvSpPr>
          <p:cNvPr id="27" name="Rectangle 26">
            <a:extLst>
              <a:ext uri="{FF2B5EF4-FFF2-40B4-BE49-F238E27FC236}">
                <a16:creationId xmlns:a16="http://schemas.microsoft.com/office/drawing/2014/main" id="{CC8CC922-C431-85E9-FC96-080CC877DF53}"/>
              </a:ext>
            </a:extLst>
          </p:cNvPr>
          <p:cNvSpPr/>
          <p:nvPr/>
        </p:nvSpPr>
        <p:spPr>
          <a:xfrm>
            <a:off x="-1587" y="-24447"/>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34" name="Titre 3">
            <a:extLst>
              <a:ext uri="{FF2B5EF4-FFF2-40B4-BE49-F238E27FC236}">
                <a16:creationId xmlns:a16="http://schemas.microsoft.com/office/drawing/2014/main" id="{E5FD388F-83B8-9657-A4E9-1637664AF3E0}"/>
              </a:ext>
            </a:extLst>
          </p:cNvPr>
          <p:cNvSpPr txBox="1">
            <a:spLocks/>
          </p:cNvSpPr>
          <p:nvPr/>
        </p:nvSpPr>
        <p:spPr>
          <a:xfrm>
            <a:off x="539750" y="373559"/>
            <a:ext cx="8064500" cy="38779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sz="2800" dirty="0">
                <a:latin typeface="Arial" panose="020B0604020202020204" pitchFamily="34" charset="0"/>
                <a:cs typeface="Arial" panose="020B0604020202020204" pitchFamily="34" charset="0"/>
              </a:rPr>
              <a:t>ESPACES </a:t>
            </a:r>
            <a:r>
              <a:rPr lang="fr-FR" dirty="0">
                <a:latin typeface="Arial" panose="020B0604020202020204" pitchFamily="34" charset="0"/>
                <a:cs typeface="Arial" panose="020B0604020202020204" pitchFamily="34" charset="0"/>
              </a:rPr>
              <a:t>PEDAGOGIQUES</a:t>
            </a:r>
            <a:r>
              <a:rPr lang="fr-FR" sz="2800" dirty="0">
                <a:latin typeface="Arial" panose="020B0604020202020204" pitchFamily="34" charset="0"/>
                <a:cs typeface="Arial" panose="020B0604020202020204" pitchFamily="34" charset="0"/>
              </a:rPr>
              <a:t> INNOVANTS</a:t>
            </a:r>
          </a:p>
        </p:txBody>
      </p:sp>
    </p:spTree>
    <p:extLst>
      <p:ext uri="{BB962C8B-B14F-4D97-AF65-F5344CB8AC3E}">
        <p14:creationId xmlns:p14="http://schemas.microsoft.com/office/powerpoint/2010/main" val="1998227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39" name="Groupe 38"/>
          <p:cNvGrpSpPr/>
          <p:nvPr/>
        </p:nvGrpSpPr>
        <p:grpSpPr>
          <a:xfrm>
            <a:off x="2147978" y="1746959"/>
            <a:ext cx="2518506" cy="4463432"/>
            <a:chOff x="127600" y="2658260"/>
            <a:chExt cx="2160239" cy="3335261"/>
          </a:xfrm>
          <a:solidFill>
            <a:srgbClr val="F17C0E"/>
          </a:solidFill>
        </p:grpSpPr>
        <p:grpSp>
          <p:nvGrpSpPr>
            <p:cNvPr id="41" name="Grouper 9"/>
            <p:cNvGrpSpPr/>
            <p:nvPr/>
          </p:nvGrpSpPr>
          <p:grpSpPr>
            <a:xfrm>
              <a:off x="127600" y="2658260"/>
              <a:ext cx="2160239" cy="3335261"/>
              <a:chOff x="7251665" y="3225801"/>
              <a:chExt cx="2160239" cy="3335261"/>
            </a:xfrm>
            <a:grpFill/>
          </p:grpSpPr>
          <p:sp>
            <p:nvSpPr>
              <p:cNvPr id="43" name="Rectangle 42"/>
              <p:cNvSpPr/>
              <p:nvPr/>
            </p:nvSpPr>
            <p:spPr>
              <a:xfrm>
                <a:off x="7251665" y="3225801"/>
                <a:ext cx="2160239" cy="32068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ZoneTexte 43"/>
              <p:cNvSpPr txBox="1"/>
              <p:nvPr/>
            </p:nvSpPr>
            <p:spPr>
              <a:xfrm>
                <a:off x="7251665" y="3897523"/>
                <a:ext cx="2160239" cy="2663539"/>
              </a:xfrm>
              <a:prstGeom prst="rect">
                <a:avLst/>
              </a:prstGeom>
              <a:grpFill/>
            </p:spPr>
            <p:txBody>
              <a:bodyPr wrap="square" rtlCol="0">
                <a:spAutoFit/>
              </a:bodyPr>
              <a:lstStyle/>
              <a:p>
                <a:pPr algn="ctr"/>
                <a:endParaRPr lang="fr-FR" sz="1100" b="1" cap="all" dirty="0">
                  <a:latin typeface="Arial" panose="020B0604020202020204" pitchFamily="34" charset="0"/>
                  <a:cs typeface="Arial" panose="020B0604020202020204" pitchFamily="34" charset="0"/>
                </a:endParaRPr>
              </a:p>
              <a:p>
                <a:pPr algn="ctr">
                  <a:lnSpc>
                    <a:spcPts val="1800"/>
                  </a:lnSpc>
                </a:pPr>
                <a:r>
                  <a:rPr lang="fr-FR" sz="1600" b="1" dirty="0">
                    <a:solidFill>
                      <a:schemeClr val="bg1"/>
                    </a:solidFill>
                    <a:latin typeface="Arial" panose="020B0604020202020204" pitchFamily="34" charset="0"/>
                    <a:cs typeface="Arial" panose="020B0604020202020204" pitchFamily="34" charset="0"/>
                  </a:rPr>
                  <a:t>9 SITES DE</a:t>
                </a:r>
              </a:p>
              <a:p>
                <a:pPr algn="ctr">
                  <a:lnSpc>
                    <a:spcPts val="1800"/>
                  </a:lnSpc>
                </a:pPr>
                <a:r>
                  <a:rPr lang="fr-FR" sz="1600" b="1" dirty="0">
                    <a:solidFill>
                      <a:schemeClr val="bg1"/>
                    </a:solidFill>
                    <a:latin typeface="Arial" panose="020B0604020202020204" pitchFamily="34" charset="0"/>
                    <a:cs typeface="Arial" panose="020B0604020202020204" pitchFamily="34" charset="0"/>
                  </a:rPr>
                  <a:t>FORMATION</a:t>
                </a:r>
              </a:p>
              <a:p>
                <a:pPr algn="ctr">
                  <a:lnSpc>
                    <a:spcPts val="1800"/>
                  </a:lnSpc>
                </a:pPr>
                <a:r>
                  <a:rPr lang="fr-FR" sz="1600" b="1" dirty="0">
                    <a:solidFill>
                      <a:schemeClr val="bg1"/>
                    </a:solidFill>
                    <a:latin typeface="Arial" panose="020B0604020202020204" pitchFamily="34" charset="0"/>
                    <a:cs typeface="Arial" panose="020B0604020202020204" pitchFamily="34" charset="0"/>
                  </a:rPr>
                  <a:t>dans les 4 départements lorrain</a:t>
                </a:r>
              </a:p>
              <a:p>
                <a:pPr algn="ctr">
                  <a:lnSpc>
                    <a:spcPts val="1800"/>
                  </a:lnSpc>
                </a:pPr>
                <a:endParaRPr lang="fr-FR" sz="1400" dirty="0">
                  <a:solidFill>
                    <a:schemeClr val="bg1"/>
                  </a:solidFill>
                  <a:latin typeface="Arial" panose="020B0604020202020204" pitchFamily="34" charset="0"/>
                  <a:cs typeface="Arial" panose="020B0604020202020204" pitchFamily="34" charset="0"/>
                </a:endParaRPr>
              </a:p>
              <a:p>
                <a:pPr algn="ctr">
                  <a:lnSpc>
                    <a:spcPts val="1800"/>
                  </a:lnSpc>
                </a:pPr>
                <a:r>
                  <a:rPr lang="fr-FR" sz="1400" dirty="0">
                    <a:solidFill>
                      <a:schemeClr val="bg1"/>
                    </a:solidFill>
                    <a:latin typeface="Arial" panose="020B0604020202020204" pitchFamily="34" charset="0"/>
                    <a:cs typeface="Arial" panose="020B0604020202020204" pitchFamily="34" charset="0"/>
                  </a:rPr>
                  <a:t>Nancy-Maxéville</a:t>
                </a:r>
              </a:p>
              <a:p>
                <a:pPr algn="ctr">
                  <a:lnSpc>
                    <a:spcPts val="1800"/>
                  </a:lnSpc>
                </a:pPr>
                <a:r>
                  <a:rPr lang="fr-FR" sz="1400" dirty="0">
                    <a:solidFill>
                      <a:schemeClr val="bg1"/>
                    </a:solidFill>
                    <a:latin typeface="Arial" panose="020B0604020202020204" pitchFamily="34" charset="0"/>
                    <a:cs typeface="Arial" panose="020B0604020202020204" pitchFamily="34" charset="0"/>
                  </a:rPr>
                  <a:t>Bar-le-Duc</a:t>
                </a:r>
              </a:p>
              <a:p>
                <a:pPr algn="ctr">
                  <a:lnSpc>
                    <a:spcPts val="1800"/>
                  </a:lnSpc>
                </a:pPr>
                <a:r>
                  <a:rPr lang="fr-FR" sz="1400" dirty="0">
                    <a:solidFill>
                      <a:schemeClr val="bg1"/>
                    </a:solidFill>
                    <a:latin typeface="Arial" panose="020B0604020202020204" pitchFamily="34" charset="0"/>
                    <a:cs typeface="Arial" panose="020B0604020202020204" pitchFamily="34" charset="0"/>
                  </a:rPr>
                  <a:t>Bouxières-sous-Froidmont</a:t>
                </a:r>
              </a:p>
              <a:p>
                <a:pPr algn="ctr">
                  <a:lnSpc>
                    <a:spcPts val="1800"/>
                  </a:lnSpc>
                </a:pPr>
                <a:r>
                  <a:rPr lang="fr-FR" sz="1400" dirty="0">
                    <a:solidFill>
                      <a:schemeClr val="bg1"/>
                    </a:solidFill>
                    <a:latin typeface="Arial" panose="020B0604020202020204" pitchFamily="34" charset="0"/>
                    <a:cs typeface="Arial" panose="020B0604020202020204" pitchFamily="34" charset="0"/>
                  </a:rPr>
                  <a:t>Epinal</a:t>
                </a:r>
              </a:p>
              <a:p>
                <a:pPr algn="ctr">
                  <a:lnSpc>
                    <a:spcPts val="1800"/>
                  </a:lnSpc>
                </a:pPr>
                <a:r>
                  <a:rPr lang="fr-FR" sz="1400" dirty="0">
                    <a:solidFill>
                      <a:schemeClr val="bg1"/>
                    </a:solidFill>
                    <a:latin typeface="Arial" panose="020B0604020202020204" pitchFamily="34" charset="0"/>
                    <a:cs typeface="Arial" panose="020B0604020202020204" pitchFamily="34" charset="0"/>
                  </a:rPr>
                  <a:t>Yutz-Thionville</a:t>
                </a:r>
              </a:p>
              <a:p>
                <a:pPr algn="ctr">
                  <a:lnSpc>
                    <a:spcPts val="1800"/>
                  </a:lnSpc>
                </a:pPr>
                <a:r>
                  <a:rPr lang="fr-FR" sz="1400" dirty="0">
                    <a:solidFill>
                      <a:schemeClr val="bg1"/>
                    </a:solidFill>
                    <a:latin typeface="Arial" panose="020B0604020202020204" pitchFamily="34" charset="0"/>
                    <a:cs typeface="Arial" panose="020B0604020202020204" pitchFamily="34" charset="0"/>
                  </a:rPr>
                  <a:t>Henriville</a:t>
                </a:r>
              </a:p>
              <a:p>
                <a:pPr algn="ctr">
                  <a:lnSpc>
                    <a:spcPts val="1800"/>
                  </a:lnSpc>
                </a:pPr>
                <a:r>
                  <a:rPr lang="fr-FR" sz="1400" dirty="0">
                    <a:solidFill>
                      <a:schemeClr val="bg1"/>
                    </a:solidFill>
                    <a:latin typeface="Arial" panose="020B0604020202020204" pitchFamily="34" charset="0"/>
                    <a:cs typeface="Arial" panose="020B0604020202020204" pitchFamily="34" charset="0"/>
                  </a:rPr>
                  <a:t>Metz</a:t>
                </a:r>
              </a:p>
              <a:p>
                <a:pPr algn="ctr">
                  <a:lnSpc>
                    <a:spcPts val="1800"/>
                  </a:lnSpc>
                </a:pPr>
                <a:r>
                  <a:rPr lang="fr-FR" sz="1400" dirty="0">
                    <a:solidFill>
                      <a:schemeClr val="bg1"/>
                    </a:solidFill>
                    <a:latin typeface="Arial" panose="020B0604020202020204" pitchFamily="34" charset="0"/>
                    <a:cs typeface="Arial" panose="020B0604020202020204" pitchFamily="34" charset="0"/>
                  </a:rPr>
                  <a:t>Thaon-les-Vosges</a:t>
                </a:r>
              </a:p>
              <a:p>
                <a:pPr algn="ctr">
                  <a:lnSpc>
                    <a:spcPts val="1800"/>
                  </a:lnSpc>
                </a:pPr>
                <a:r>
                  <a:rPr lang="fr-FR" sz="1400" dirty="0">
                    <a:solidFill>
                      <a:schemeClr val="bg1"/>
                    </a:solidFill>
                    <a:latin typeface="Arial" panose="020B0604020202020204" pitchFamily="34" charset="0"/>
                    <a:cs typeface="Arial" panose="020B0604020202020204" pitchFamily="34" charset="0"/>
                  </a:rPr>
                  <a:t>Saint-Dié-des-Vosges</a:t>
                </a:r>
              </a:p>
              <a:p>
                <a:pPr algn="ctr">
                  <a:lnSpc>
                    <a:spcPts val="1800"/>
                  </a:lnSpc>
                </a:pPr>
                <a:endParaRPr lang="fr-FR" sz="1400" dirty="0">
                  <a:solidFill>
                    <a:schemeClr val="bg1"/>
                  </a:solidFill>
                  <a:latin typeface="Arial" panose="020B0604020202020204" pitchFamily="34" charset="0"/>
                  <a:cs typeface="Arial" panose="020B0604020202020204" pitchFamily="34" charset="0"/>
                </a:endParaRPr>
              </a:p>
            </p:txBody>
          </p:sp>
        </p:grpSp>
        <p:pic>
          <p:nvPicPr>
            <p:cNvPr id="42" name="Imag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291" y="2765111"/>
              <a:ext cx="555877" cy="593268"/>
            </a:xfrm>
            <a:prstGeom prst="rect">
              <a:avLst/>
            </a:prstGeom>
            <a:grpFill/>
          </p:spPr>
        </p:pic>
      </p:grpSp>
      <p:grpSp>
        <p:nvGrpSpPr>
          <p:cNvPr id="46" name="Groupe 45"/>
          <p:cNvGrpSpPr/>
          <p:nvPr/>
        </p:nvGrpSpPr>
        <p:grpSpPr>
          <a:xfrm rot="10800000">
            <a:off x="4836746" y="1756344"/>
            <a:ext cx="2518507" cy="4459584"/>
            <a:chOff x="2385636" y="2638889"/>
            <a:chExt cx="2160241" cy="2485244"/>
          </a:xfrm>
          <a:solidFill>
            <a:srgbClr val="0DA3DD"/>
          </a:solidFill>
        </p:grpSpPr>
        <p:grpSp>
          <p:nvGrpSpPr>
            <p:cNvPr id="48" name="Grouper 9"/>
            <p:cNvGrpSpPr/>
            <p:nvPr/>
          </p:nvGrpSpPr>
          <p:grpSpPr>
            <a:xfrm>
              <a:off x="2385636" y="2638889"/>
              <a:ext cx="2160241" cy="2485244"/>
              <a:chOff x="7251665" y="3206430"/>
              <a:chExt cx="2160241" cy="2485244"/>
            </a:xfrm>
            <a:grpFill/>
          </p:grpSpPr>
          <p:sp>
            <p:nvSpPr>
              <p:cNvPr id="50" name="Rectangle 49"/>
              <p:cNvSpPr/>
              <p:nvPr/>
            </p:nvSpPr>
            <p:spPr>
              <a:xfrm>
                <a:off x="7251667" y="3206430"/>
                <a:ext cx="2160239" cy="2485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ZoneTexte 50"/>
              <p:cNvSpPr txBox="1"/>
              <p:nvPr/>
            </p:nvSpPr>
            <p:spPr>
              <a:xfrm rot="10800000">
                <a:off x="7251665" y="3878197"/>
                <a:ext cx="2160239" cy="744806"/>
              </a:xfrm>
              <a:prstGeom prst="rect">
                <a:avLst/>
              </a:prstGeom>
              <a:grpFill/>
            </p:spPr>
            <p:txBody>
              <a:bodyPr wrap="square" rtlCol="0">
                <a:spAutoFit/>
              </a:bodyPr>
              <a:lstStyle/>
              <a:p>
                <a:pPr algn="ctr"/>
                <a:endParaRPr lang="fr-FR" sz="1100" b="1" cap="all" dirty="0">
                  <a:latin typeface="Arial" panose="020B0604020202020204" pitchFamily="34" charset="0"/>
                  <a:cs typeface="Arial" panose="020B0604020202020204" pitchFamily="34" charset="0"/>
                </a:endParaRPr>
              </a:p>
              <a:p>
                <a:pPr algn="ctr">
                  <a:lnSpc>
                    <a:spcPts val="1800"/>
                  </a:lnSpc>
                </a:pPr>
                <a:r>
                  <a:rPr lang="fr-FR" sz="2000" b="1" dirty="0">
                    <a:solidFill>
                      <a:schemeClr val="bg1"/>
                    </a:solidFill>
                    <a:latin typeface="Arial" panose="020B0604020202020204" pitchFamily="34" charset="0"/>
                    <a:cs typeface="Arial" panose="020B0604020202020204" pitchFamily="34" charset="0"/>
                  </a:rPr>
                  <a:t>3 000</a:t>
                </a:r>
              </a:p>
              <a:p>
                <a:pPr algn="ctr">
                  <a:lnSpc>
                    <a:spcPts val="1800"/>
                  </a:lnSpc>
                </a:pPr>
                <a:r>
                  <a:rPr lang="fr-FR" sz="1600" b="1" dirty="0">
                    <a:solidFill>
                      <a:schemeClr val="bg1"/>
                    </a:solidFill>
                    <a:latin typeface="Arial" panose="020B0604020202020204" pitchFamily="34" charset="0"/>
                    <a:cs typeface="Arial" panose="020B0604020202020204" pitchFamily="34" charset="0"/>
                  </a:rPr>
                  <a:t>ENTREPRISES</a:t>
                </a:r>
              </a:p>
              <a:p>
                <a:pPr algn="ctr">
                  <a:lnSpc>
                    <a:spcPts val="1800"/>
                  </a:lnSpc>
                </a:pPr>
                <a:r>
                  <a:rPr lang="fr-FR" sz="1600" b="1" dirty="0">
                    <a:solidFill>
                      <a:schemeClr val="bg1"/>
                    </a:solidFill>
                    <a:latin typeface="Arial" panose="020B0604020202020204" pitchFamily="34" charset="0"/>
                    <a:cs typeface="Arial" panose="020B0604020202020204" pitchFamily="34" charset="0"/>
                  </a:rPr>
                  <a:t>PARTENAIRES</a:t>
                </a:r>
              </a:p>
            </p:txBody>
          </p:sp>
        </p:grpSp>
        <p:pic>
          <p:nvPicPr>
            <p:cNvPr id="49" name="Imag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001292" y="4166749"/>
              <a:ext cx="954452" cy="677661"/>
            </a:xfrm>
            <a:prstGeom prst="rect">
              <a:avLst/>
            </a:prstGeom>
            <a:grpFill/>
          </p:spPr>
        </p:pic>
      </p:grpSp>
      <p:grpSp>
        <p:nvGrpSpPr>
          <p:cNvPr id="53" name="Groupe 52"/>
          <p:cNvGrpSpPr/>
          <p:nvPr/>
        </p:nvGrpSpPr>
        <p:grpSpPr>
          <a:xfrm>
            <a:off x="7537010" y="1756344"/>
            <a:ext cx="2507011" cy="4454046"/>
            <a:chOff x="4623912" y="2658259"/>
            <a:chExt cx="2160240" cy="2460760"/>
          </a:xfrm>
          <a:solidFill>
            <a:srgbClr val="AF1280"/>
          </a:solidFill>
        </p:grpSpPr>
        <p:grpSp>
          <p:nvGrpSpPr>
            <p:cNvPr id="55" name="Grouper 9"/>
            <p:cNvGrpSpPr/>
            <p:nvPr/>
          </p:nvGrpSpPr>
          <p:grpSpPr>
            <a:xfrm>
              <a:off x="4623912" y="2658259"/>
              <a:ext cx="2160240" cy="2460760"/>
              <a:chOff x="7251664" y="3225800"/>
              <a:chExt cx="2160240" cy="2460760"/>
            </a:xfrm>
            <a:grpFill/>
          </p:grpSpPr>
          <p:sp>
            <p:nvSpPr>
              <p:cNvPr id="57" name="Rectangle 56"/>
              <p:cNvSpPr/>
              <p:nvPr/>
            </p:nvSpPr>
            <p:spPr>
              <a:xfrm>
                <a:off x="7251665" y="3225800"/>
                <a:ext cx="2160239" cy="2460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8E2E8"/>
                  </a:solidFill>
                </a:endParaRPr>
              </a:p>
            </p:txBody>
          </p:sp>
          <p:sp>
            <p:nvSpPr>
              <p:cNvPr id="58" name="ZoneTexte 57"/>
              <p:cNvSpPr txBox="1"/>
              <p:nvPr/>
            </p:nvSpPr>
            <p:spPr>
              <a:xfrm>
                <a:off x="7251664" y="4303983"/>
                <a:ext cx="2150334" cy="399593"/>
              </a:xfrm>
              <a:prstGeom prst="rect">
                <a:avLst/>
              </a:prstGeom>
              <a:grpFill/>
            </p:spPr>
            <p:txBody>
              <a:bodyPr wrap="square" rtlCol="0">
                <a:spAutoFit/>
              </a:bodyPr>
              <a:lstStyle/>
              <a:p>
                <a:pPr algn="ctr"/>
                <a:endParaRPr lang="fr-FR" sz="1100" b="1" cap="all" dirty="0">
                  <a:latin typeface="Arial" panose="020B0604020202020204" pitchFamily="34" charset="0"/>
                  <a:cs typeface="Arial" panose="020B0604020202020204" pitchFamily="34" charset="0"/>
                </a:endParaRPr>
              </a:p>
              <a:p>
                <a:pPr algn="ctr">
                  <a:lnSpc>
                    <a:spcPts val="1800"/>
                  </a:lnSpc>
                </a:pPr>
                <a:r>
                  <a:rPr lang="fr-FR" sz="2000" b="1" dirty="0">
                    <a:solidFill>
                      <a:schemeClr val="bg1"/>
                    </a:solidFill>
                    <a:latin typeface="Arial" panose="020B0604020202020204" pitchFamily="34" charset="0"/>
                    <a:cs typeface="Arial" panose="020B0604020202020204" pitchFamily="34" charset="0"/>
                  </a:rPr>
                  <a:t>220</a:t>
                </a:r>
              </a:p>
              <a:p>
                <a:pPr algn="ctr">
                  <a:lnSpc>
                    <a:spcPts val="1800"/>
                  </a:lnSpc>
                </a:pPr>
                <a:r>
                  <a:rPr lang="fr-FR" sz="1600" b="1" dirty="0">
                    <a:solidFill>
                      <a:schemeClr val="bg1"/>
                    </a:solidFill>
                    <a:latin typeface="Arial" panose="020B0604020202020204" pitchFamily="34" charset="0"/>
                    <a:cs typeface="Arial" panose="020B0604020202020204" pitchFamily="34" charset="0"/>
                  </a:rPr>
                  <a:t>COLLABORATEURS</a:t>
                </a:r>
              </a:p>
            </p:txBody>
          </p:sp>
        </p:grpSp>
        <p:pic>
          <p:nvPicPr>
            <p:cNvPr id="56" name="Imag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699" y="2957156"/>
              <a:ext cx="1060282" cy="698068"/>
            </a:xfrm>
            <a:prstGeom prst="rect">
              <a:avLst/>
            </a:prstGeom>
            <a:grpFill/>
          </p:spPr>
        </p:pic>
      </p:grpSp>
      <p:sp>
        <p:nvSpPr>
          <p:cNvPr id="32" name="Titre 3">
            <a:extLst>
              <a:ext uri="{FF2B5EF4-FFF2-40B4-BE49-F238E27FC236}">
                <a16:creationId xmlns:a16="http://schemas.microsoft.com/office/drawing/2014/main" id="{9FC1EECF-BF14-46C0-A6EC-C75BE2DDBC0E}"/>
              </a:ext>
            </a:extLst>
          </p:cNvPr>
          <p:cNvSpPr txBox="1">
            <a:spLocks/>
          </p:cNvSpPr>
          <p:nvPr/>
        </p:nvSpPr>
        <p:spPr>
          <a:xfrm>
            <a:off x="342965" y="215105"/>
            <a:ext cx="11506070" cy="56784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pole formation </a:t>
            </a:r>
            <a:r>
              <a:rPr lang="fr-FR" dirty="0" err="1">
                <a:latin typeface="Arial" panose="020B0604020202020204" pitchFamily="34" charset="0"/>
                <a:cs typeface="Arial" panose="020B0604020202020204" pitchFamily="34" charset="0"/>
              </a:rPr>
              <a:t>uimm</a:t>
            </a:r>
            <a:r>
              <a:rPr lang="fr-FR" dirty="0">
                <a:latin typeface="Arial" panose="020B0604020202020204" pitchFamily="34" charset="0"/>
                <a:cs typeface="Arial" panose="020B0604020202020204" pitchFamily="34" charset="0"/>
              </a:rPr>
              <a:t> lorraine </a:t>
            </a:r>
          </a:p>
          <a:p>
            <a:pPr defTabSz="914400">
              <a:defRPr/>
            </a:pPr>
            <a:r>
              <a:rPr lang="fr-FR" sz="1600" dirty="0">
                <a:latin typeface="Arial" panose="020B0604020202020204" pitchFamily="34" charset="0"/>
                <a:cs typeface="Arial" panose="020B0604020202020204" pitchFamily="34" charset="0"/>
              </a:rPr>
              <a:t>leader et acteur incontournable de la formation industrielle en lorraine</a:t>
            </a:r>
          </a:p>
        </p:txBody>
      </p:sp>
    </p:spTree>
    <p:extLst>
      <p:ext uri="{BB962C8B-B14F-4D97-AF65-F5344CB8AC3E}">
        <p14:creationId xmlns:p14="http://schemas.microsoft.com/office/powerpoint/2010/main" val="505894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96981" y="2879364"/>
            <a:ext cx="6427438" cy="2123657"/>
          </a:xfrm>
          <a:prstGeom prst="rect">
            <a:avLst/>
          </a:prstGeom>
          <a:noFill/>
        </p:spPr>
        <p:txBody>
          <a:bodyPr wrap="square" rtlCol="0">
            <a:spAutoFit/>
          </a:bodyPr>
          <a:lstStyle/>
          <a:p>
            <a:pPr marL="285750" indent="-285750" fontAlgn="base">
              <a:buFont typeface="Arial" panose="020B0604020202020204" pitchFamily="34" charset="0"/>
              <a:buChar char="•"/>
            </a:pPr>
            <a:r>
              <a:rPr lang="fr-FR" sz="2200" dirty="0">
                <a:solidFill>
                  <a:srgbClr val="005677"/>
                </a:solidFill>
                <a:latin typeface="Arial" panose="020B0604020202020204" pitchFamily="34" charset="0"/>
                <a:cs typeface="Arial" panose="020B0604020202020204" pitchFamily="34" charset="0"/>
              </a:rPr>
              <a:t>Les sites comme vous ne les avez jamais vus, en 360° et à distance : </a:t>
            </a:r>
            <a:r>
              <a:rPr lang="fr-FR" sz="2200" b="1" dirty="0">
                <a:solidFill>
                  <a:srgbClr val="00567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https://www.formation-industries-lorraine.com/.../visites...</a:t>
            </a:r>
            <a:endParaRPr lang="fr-FR" sz="2200" b="1" dirty="0">
              <a:solidFill>
                <a:srgbClr val="005677"/>
              </a:solidFill>
              <a:latin typeface="Arial" panose="020B0604020202020204" pitchFamily="34" charset="0"/>
              <a:cs typeface="Arial" panose="020B0604020202020204" pitchFamily="34" charset="0"/>
            </a:endParaRPr>
          </a:p>
          <a:p>
            <a:pPr rtl="0" fontAlgn="base"/>
            <a:endParaRPr lang="fr-FR" sz="2200" b="1" dirty="0">
              <a:solidFill>
                <a:srgbClr val="005677"/>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fr-FR" sz="2200" dirty="0">
                <a:solidFill>
                  <a:srgbClr val="005677"/>
                </a:solidFill>
                <a:latin typeface="Arial" panose="020B0604020202020204" pitchFamily="34" charset="0"/>
                <a:cs typeface="Arial" panose="020B0604020202020204" pitchFamily="34" charset="0"/>
              </a:rPr>
              <a:t>Une immersion au cœur des ateliers, salles de formation et espaces de </a:t>
            </a:r>
            <a:r>
              <a:rPr lang="fr-FR" sz="2200" dirty="0" err="1">
                <a:solidFill>
                  <a:srgbClr val="005677"/>
                </a:solidFill>
                <a:latin typeface="Arial" panose="020B0604020202020204" pitchFamily="34" charset="0"/>
                <a:cs typeface="Arial" panose="020B0604020202020204" pitchFamily="34" charset="0"/>
              </a:rPr>
              <a:t>co-working</a:t>
            </a:r>
            <a:endParaRPr lang="fr-FR" sz="2200" dirty="0">
              <a:solidFill>
                <a:srgbClr val="005677"/>
              </a:solidFill>
              <a:latin typeface="Arial" panose="020B0604020202020204" pitchFamily="34" charset="0"/>
              <a:cs typeface="Arial" panose="020B0604020202020204" pitchFamily="34" charset="0"/>
            </a:endParaRPr>
          </a:p>
        </p:txBody>
      </p:sp>
      <p:grpSp>
        <p:nvGrpSpPr>
          <p:cNvPr id="17" name="Group 16"/>
          <p:cNvGrpSpPr/>
          <p:nvPr/>
        </p:nvGrpSpPr>
        <p:grpSpPr>
          <a:xfrm>
            <a:off x="7092593" y="1131208"/>
            <a:ext cx="3541480" cy="5246403"/>
            <a:chOff x="2816995" y="4959280"/>
            <a:chExt cx="5311384" cy="7868364"/>
          </a:xfrm>
        </p:grpSpPr>
        <p:grpSp>
          <p:nvGrpSpPr>
            <p:cNvPr id="18" name="Group 1102"/>
            <p:cNvGrpSpPr/>
            <p:nvPr/>
          </p:nvGrpSpPr>
          <p:grpSpPr>
            <a:xfrm>
              <a:off x="2816995" y="4959280"/>
              <a:ext cx="5311384" cy="7868364"/>
              <a:chOff x="0" y="0"/>
              <a:chExt cx="6591304" cy="9765730"/>
            </a:xfrm>
          </p:grpSpPr>
          <p:pic>
            <p:nvPicPr>
              <p:cNvPr id="21" name="Mini-iPad-B&amp;W-Mockup.png"/>
              <p:cNvPicPr/>
              <p:nvPr/>
            </p:nvPicPr>
            <p:blipFill>
              <a:blip r:embed="rId3"/>
              <a:stretch>
                <a:fillRect/>
              </a:stretch>
            </p:blipFill>
            <p:spPr>
              <a:xfrm>
                <a:off x="0" y="0"/>
                <a:ext cx="6591304" cy="9765730"/>
              </a:xfrm>
              <a:prstGeom prst="rect">
                <a:avLst/>
              </a:prstGeom>
              <a:ln w="12700" cap="flat">
                <a:noFill/>
                <a:miter lim="400000"/>
              </a:ln>
              <a:effectLst/>
            </p:spPr>
          </p:pic>
          <p:sp>
            <p:nvSpPr>
              <p:cNvPr id="22" name="Shape 1101"/>
              <p:cNvSpPr/>
              <p:nvPr/>
            </p:nvSpPr>
            <p:spPr>
              <a:xfrm>
                <a:off x="363079" y="954047"/>
                <a:ext cx="5879097" cy="7806214"/>
              </a:xfrm>
              <a:prstGeom prst="rect">
                <a:avLst/>
              </a:prstGeom>
              <a:solidFill>
                <a:srgbClr val="606060"/>
              </a:solidFill>
              <a:ln w="25400" cap="flat">
                <a:solidFill>
                  <a:srgbClr val="000000">
                    <a:alpha val="0"/>
                  </a:srgbClr>
                </a:solidFill>
                <a:prstDash val="solid"/>
                <a:miter lim="400000"/>
              </a:ln>
              <a:effectLst/>
            </p:spPr>
            <p:txBody>
              <a:bodyPr wrap="square" lIns="0" tIns="0" rIns="0" bIns="0" numCol="1" anchor="ctr">
                <a:noAutofit/>
              </a:bodyPr>
              <a:lstStyle/>
              <a:p>
                <a:pPr defTabSz="438091">
                  <a:defRPr sz="4000">
                    <a:solidFill>
                      <a:srgbClr val="FFFFFF"/>
                    </a:solidFill>
                    <a:effectLst>
                      <a:outerShdw blurRad="38100" dist="12700" dir="5400000" rotWithShape="0">
                        <a:srgbClr val="000000">
                          <a:alpha val="50000"/>
                        </a:srgbClr>
                      </a:outerShdw>
                    </a:effectLst>
                  </a:defRPr>
                </a:pPr>
                <a:endParaRPr sz="2999" dirty="0">
                  <a:latin typeface="Calibri Light"/>
                </a:endParaRPr>
              </a:p>
            </p:txBody>
          </p:sp>
        </p:grpSp>
        <p:sp>
          <p:nvSpPr>
            <p:cNvPr id="20" name="Rectangle 19"/>
            <p:cNvSpPr/>
            <p:nvPr/>
          </p:nvSpPr>
          <p:spPr>
            <a:xfrm>
              <a:off x="3069588" y="5693761"/>
              <a:ext cx="4817634" cy="63959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pic>
        <p:nvPicPr>
          <p:cNvPr id="16" name="Espace réservé pour une image  9" descr="Une image contenant texte&#10;&#10;Description générée automatiquement">
            <a:extLst>
              <a:ext uri="{FF2B5EF4-FFF2-40B4-BE49-F238E27FC236}">
                <a16:creationId xmlns:a16="http://schemas.microsoft.com/office/drawing/2014/main" id="{213F164B-0D11-4B68-96B6-BF506BA810BC}"/>
              </a:ext>
            </a:extLst>
          </p:cNvPr>
          <p:cNvPicPr>
            <a:picLocks noChangeAspect="1"/>
          </p:cNvPicPr>
          <p:nvPr/>
        </p:nvPicPr>
        <p:blipFill>
          <a:blip r:embed="rId4" cstate="email">
            <a:extLst>
              <a:ext uri="{28A0092B-C50C-407E-A947-70E740481C1C}">
                <a14:useLocalDpi xmlns:a14="http://schemas.microsoft.com/office/drawing/2010/main" val="0"/>
              </a:ext>
            </a:extLst>
          </a:blip>
          <a:srcRect t="3251" b="3251"/>
          <a:stretch>
            <a:fillRect/>
          </a:stretch>
        </p:blipFill>
        <p:spPr>
          <a:xfrm>
            <a:off x="10798682" y="5512038"/>
            <a:ext cx="1131649" cy="1130302"/>
          </a:xfrm>
          <a:prstGeom prst="rect">
            <a:avLst/>
          </a:prstGeom>
        </p:spPr>
      </p:pic>
      <p:pic>
        <p:nvPicPr>
          <p:cNvPr id="6" name="Espace réservé pour une image  5" descr="Une image contenant intérieur, plafond&#10;&#10;Description générée automatiquement">
            <a:extLst>
              <a:ext uri="{FF2B5EF4-FFF2-40B4-BE49-F238E27FC236}">
                <a16:creationId xmlns:a16="http://schemas.microsoft.com/office/drawing/2014/main" id="{C35E96E2-E865-4C8F-8320-F10EAA4E0CF7}"/>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32775" r="36273"/>
          <a:stretch/>
        </p:blipFill>
        <p:spPr>
          <a:xfrm>
            <a:off x="7257202" y="1620939"/>
            <a:ext cx="3212262" cy="4264657"/>
          </a:xfrm>
        </p:spPr>
      </p:pic>
      <p:sp>
        <p:nvSpPr>
          <p:cNvPr id="26" name="Rectangle 25">
            <a:extLst>
              <a:ext uri="{FF2B5EF4-FFF2-40B4-BE49-F238E27FC236}">
                <a16:creationId xmlns:a16="http://schemas.microsoft.com/office/drawing/2014/main" id="{2191CD05-C2AE-8D1F-0117-4E83137D342C}"/>
              </a:ext>
            </a:extLst>
          </p:cNvPr>
          <p:cNvSpPr/>
          <p:nvPr/>
        </p:nvSpPr>
        <p:spPr>
          <a:xfrm>
            <a:off x="-1587" y="-24447"/>
            <a:ext cx="12192000"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17C0E"/>
              </a:solidFill>
            </a:endParaRPr>
          </a:p>
        </p:txBody>
      </p:sp>
      <p:sp>
        <p:nvSpPr>
          <p:cNvPr id="28" name="Titre 3">
            <a:extLst>
              <a:ext uri="{FF2B5EF4-FFF2-40B4-BE49-F238E27FC236}">
                <a16:creationId xmlns:a16="http://schemas.microsoft.com/office/drawing/2014/main" id="{DE9FF2EC-4713-2DBC-D73E-3386DEE6E554}"/>
              </a:ext>
            </a:extLst>
          </p:cNvPr>
          <p:cNvSpPr txBox="1">
            <a:spLocks/>
          </p:cNvSpPr>
          <p:nvPr/>
        </p:nvSpPr>
        <p:spPr>
          <a:xfrm>
            <a:off x="539750" y="373559"/>
            <a:ext cx="8064500"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VISITES VIRTUELLES</a:t>
            </a:r>
          </a:p>
        </p:txBody>
      </p:sp>
    </p:spTree>
    <p:extLst>
      <p:ext uri="{BB962C8B-B14F-4D97-AF65-F5344CB8AC3E}">
        <p14:creationId xmlns:p14="http://schemas.microsoft.com/office/powerpoint/2010/main" val="22132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Titre 3">
            <a:extLst>
              <a:ext uri="{FF2B5EF4-FFF2-40B4-BE49-F238E27FC236}">
                <a16:creationId xmlns:a16="http://schemas.microsoft.com/office/drawing/2014/main" id="{9FC1EECF-BF14-46C0-A6EC-C75BE2DDBC0E}"/>
              </a:ext>
            </a:extLst>
          </p:cNvPr>
          <p:cNvSpPr txBox="1">
            <a:spLocks/>
          </p:cNvSpPr>
          <p:nvPr/>
        </p:nvSpPr>
        <p:spPr>
          <a:xfrm>
            <a:off x="342965" y="215105"/>
            <a:ext cx="11506070" cy="56784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NOTRE MISSION </a:t>
            </a:r>
          </a:p>
          <a:p>
            <a:pPr defTabSz="914400">
              <a:defRPr/>
            </a:pPr>
            <a:r>
              <a:rPr lang="fr-FR" sz="1600" dirty="0">
                <a:latin typeface="Arial" panose="020B0604020202020204" pitchFamily="34" charset="0"/>
                <a:cs typeface="Arial" panose="020B0604020202020204" pitchFamily="34" charset="0"/>
              </a:rPr>
              <a:t>DEVELOPPER LES COMPETENCES DONT VOUS AVEZ BESOIN </a:t>
            </a:r>
          </a:p>
        </p:txBody>
      </p:sp>
      <p:pic>
        <p:nvPicPr>
          <p:cNvPr id="33" name="Image 32" descr="Une image contenant carte&#10;&#10;Description générée automatiquement">
            <a:extLst>
              <a:ext uri="{FF2B5EF4-FFF2-40B4-BE49-F238E27FC236}">
                <a16:creationId xmlns:a16="http://schemas.microsoft.com/office/drawing/2014/main" id="{22D2AC08-91B7-469A-803E-0995566CEDD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4834" t="18753" r="4905" b="11681"/>
          <a:stretch/>
        </p:blipFill>
        <p:spPr>
          <a:xfrm>
            <a:off x="3338415" y="1137445"/>
            <a:ext cx="5515169" cy="5627249"/>
          </a:xfrm>
          <a:prstGeom prst="rect">
            <a:avLst/>
          </a:prstGeom>
        </p:spPr>
      </p:pic>
      <p:pic>
        <p:nvPicPr>
          <p:cNvPr id="3" name="Image 2" descr="Une image contenant texte, clipart&#10;&#10;Description générée automatiquement">
            <a:extLst>
              <a:ext uri="{FF2B5EF4-FFF2-40B4-BE49-F238E27FC236}">
                <a16:creationId xmlns:a16="http://schemas.microsoft.com/office/drawing/2014/main" id="{8403B431-AE18-111B-1C9C-11D8C829C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130" y="1137445"/>
            <a:ext cx="1388852" cy="464674"/>
          </a:xfrm>
          <a:prstGeom prst="rect">
            <a:avLst/>
          </a:prstGeom>
        </p:spPr>
      </p:pic>
    </p:spTree>
    <p:extLst>
      <p:ext uri="{BB962C8B-B14F-4D97-AF65-F5344CB8AC3E}">
        <p14:creationId xmlns:p14="http://schemas.microsoft.com/office/powerpoint/2010/main" val="143521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Titre 3"/>
          <p:cNvSpPr txBox="1">
            <a:spLocks/>
          </p:cNvSpPr>
          <p:nvPr/>
        </p:nvSpPr>
        <p:spPr>
          <a:xfrm>
            <a:off x="539750" y="360006"/>
            <a:ext cx="8961602"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FORCE D’UN RÉSEAU</a:t>
            </a:r>
          </a:p>
        </p:txBody>
      </p:sp>
      <p:grpSp>
        <p:nvGrpSpPr>
          <p:cNvPr id="71" name="Groupe 70"/>
          <p:cNvGrpSpPr/>
          <p:nvPr/>
        </p:nvGrpSpPr>
        <p:grpSpPr>
          <a:xfrm>
            <a:off x="342014" y="2072072"/>
            <a:ext cx="5067680" cy="3134410"/>
            <a:chOff x="687430" y="4475630"/>
            <a:chExt cx="3797300" cy="2239750"/>
          </a:xfrm>
          <a:solidFill>
            <a:srgbClr val="AF1280"/>
          </a:solidFill>
        </p:grpSpPr>
        <p:sp>
          <p:nvSpPr>
            <p:cNvPr id="72" name="Rectangle 71"/>
            <p:cNvSpPr/>
            <p:nvPr/>
          </p:nvSpPr>
          <p:spPr>
            <a:xfrm>
              <a:off x="687430" y="4475630"/>
              <a:ext cx="3797300" cy="2239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ZoneTexte 72"/>
            <p:cNvSpPr txBox="1"/>
            <p:nvPr/>
          </p:nvSpPr>
          <p:spPr>
            <a:xfrm>
              <a:off x="687430" y="4558189"/>
              <a:ext cx="3797299" cy="772584"/>
            </a:xfrm>
            <a:prstGeom prst="rect">
              <a:avLst/>
            </a:prstGeom>
            <a:grpFill/>
          </p:spPr>
          <p:txBody>
            <a:bodyPr wrap="square" lIns="91440" tIns="45720" rIns="91440" bIns="45720" rtlCol="0" anchor="t">
              <a:spAutoFit/>
            </a:bodyPr>
            <a:lstStyle/>
            <a:p>
              <a:pPr algn="ctr"/>
              <a:r>
                <a:rPr lang="fr-FR" sz="1400" b="1" dirty="0">
                  <a:solidFill>
                    <a:schemeClr val="bg1"/>
                  </a:solidFill>
                  <a:latin typeface="Arial" panose="020B0604020202020204" pitchFamily="34" charset="0"/>
                  <a:cs typeface="Arial" panose="020B0604020202020204" pitchFamily="34" charset="0"/>
                </a:rPr>
                <a:t>Le Pôle Formation UIMM Lorraine appartient</a:t>
              </a:r>
            </a:p>
            <a:p>
              <a:pPr algn="ctr">
                <a:spcAft>
                  <a:spcPts val="600"/>
                </a:spcAft>
              </a:pPr>
              <a:r>
                <a:rPr lang="fr-FR" sz="1400" b="1" dirty="0">
                  <a:solidFill>
                    <a:schemeClr val="bg1"/>
                  </a:solidFill>
                  <a:latin typeface="Arial" panose="020B0604020202020204" pitchFamily="34" charset="0"/>
                  <a:cs typeface="Arial" panose="020B0604020202020204" pitchFamily="34" charset="0"/>
                </a:rPr>
                <a:t>au réseau des Pôles Formation de l’UIMM :</a:t>
              </a:r>
            </a:p>
            <a:p>
              <a:pPr marL="285750" indent="-285750">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137 sites sur l’ensemble de la France</a:t>
              </a:r>
            </a:p>
            <a:p>
              <a:pPr marL="285750" indent="-285750">
                <a:buFont typeface="Arial" panose="020B0604020202020204" pitchFamily="34" charset="0"/>
                <a:buChar char="•"/>
              </a:pPr>
              <a:r>
                <a:rPr lang="fr-FR" sz="1400" dirty="0">
                  <a:solidFill>
                    <a:schemeClr val="bg1"/>
                  </a:solidFill>
                  <a:latin typeface="Arial" panose="020B0604020202020204" pitchFamily="34" charset="0"/>
                  <a:cs typeface="Arial" panose="020B0604020202020204" pitchFamily="34" charset="0"/>
                </a:rPr>
                <a:t>4 500 experts et formateurs</a:t>
              </a:r>
            </a:p>
          </p:txBody>
        </p:sp>
        <p:pic>
          <p:nvPicPr>
            <p:cNvPr id="74" name="Imag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2965" y="5661248"/>
              <a:ext cx="936104" cy="920812"/>
            </a:xfrm>
            <a:prstGeom prst="rect">
              <a:avLst/>
            </a:prstGeom>
            <a:grpFill/>
          </p:spPr>
        </p:pic>
      </p:grpSp>
      <p:pic>
        <p:nvPicPr>
          <p:cNvPr id="2" name="Image 1" descr="Une image contenant carte&#10;&#10;Description générée automatiquement">
            <a:extLst>
              <a:ext uri="{FF2B5EF4-FFF2-40B4-BE49-F238E27FC236}">
                <a16:creationId xmlns:a16="http://schemas.microsoft.com/office/drawing/2014/main" id="{7CDCB86A-22AA-2025-47C3-D6FFED2E7C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7300" y="1070537"/>
            <a:ext cx="5760720" cy="5666694"/>
          </a:xfrm>
          <a:prstGeom prst="rect">
            <a:avLst/>
          </a:prstGeom>
          <a:noFill/>
          <a:ln>
            <a:noFill/>
          </a:ln>
        </p:spPr>
      </p:pic>
    </p:spTree>
    <p:extLst>
      <p:ext uri="{BB962C8B-B14F-4D97-AF65-F5344CB8AC3E}">
        <p14:creationId xmlns:p14="http://schemas.microsoft.com/office/powerpoint/2010/main" val="98412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endParaRPr lang="fr-FR" dirty="0">
              <a:latin typeface="Arial" panose="020B0604020202020204" pitchFamily="34" charset="0"/>
              <a:cs typeface="Arial" panose="020B0604020202020204" pitchFamily="34" charset="0"/>
            </a:endParaRPr>
          </a:p>
        </p:txBody>
      </p:sp>
      <p:grpSp>
        <p:nvGrpSpPr>
          <p:cNvPr id="15" name="Groupe 14"/>
          <p:cNvGrpSpPr/>
          <p:nvPr/>
        </p:nvGrpSpPr>
        <p:grpSpPr>
          <a:xfrm>
            <a:off x="2309318" y="1316955"/>
            <a:ext cx="7753323" cy="929212"/>
            <a:chOff x="987604" y="2084407"/>
            <a:chExt cx="7026006" cy="929212"/>
          </a:xfrm>
          <a:solidFill>
            <a:schemeClr val="accent1">
              <a:lumMod val="60000"/>
              <a:lumOff val="40000"/>
            </a:schemeClr>
          </a:solidFill>
        </p:grpSpPr>
        <p:grpSp>
          <p:nvGrpSpPr>
            <p:cNvPr id="16" name="Groupe 15"/>
            <p:cNvGrpSpPr/>
            <p:nvPr/>
          </p:nvGrpSpPr>
          <p:grpSpPr>
            <a:xfrm>
              <a:off x="987604" y="2084407"/>
              <a:ext cx="7026006" cy="929212"/>
              <a:chOff x="987604" y="2084407"/>
              <a:chExt cx="7026006" cy="929212"/>
            </a:xfrm>
            <a:grpFill/>
          </p:grpSpPr>
          <p:sp>
            <p:nvSpPr>
              <p:cNvPr id="18" name="Rectangle 17"/>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Triangle isocèle 18"/>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7" name="ZoneTexte 16"/>
            <p:cNvSpPr txBox="1"/>
            <p:nvPr/>
          </p:nvSpPr>
          <p:spPr>
            <a:xfrm>
              <a:off x="3620060" y="2168712"/>
              <a:ext cx="1765236" cy="461665"/>
            </a:xfrm>
            <a:prstGeom prst="rect">
              <a:avLst/>
            </a:prstGeom>
            <a:grpFill/>
          </p:spPr>
          <p:txBody>
            <a:bodyPr wrap="none" rtlCol="0">
              <a:spAutoFit/>
            </a:bodyPr>
            <a:lstStyle/>
            <a:p>
              <a:r>
                <a:rPr lang="fr-FR" sz="2400" b="1" dirty="0">
                  <a:solidFill>
                    <a:schemeClr val="bg1"/>
                  </a:solidFill>
                  <a:latin typeface="Arial" panose="020B0604020202020204" pitchFamily="34" charset="0"/>
                  <a:cs typeface="Arial" panose="020B0604020202020204" pitchFamily="34" charset="0"/>
                </a:rPr>
                <a:t>3 structures</a:t>
              </a:r>
            </a:p>
          </p:txBody>
        </p:sp>
      </p:grpSp>
      <p:grpSp>
        <p:nvGrpSpPr>
          <p:cNvPr id="21" name="Groupe 20"/>
          <p:cNvGrpSpPr/>
          <p:nvPr/>
        </p:nvGrpSpPr>
        <p:grpSpPr>
          <a:xfrm>
            <a:off x="2309318" y="2478140"/>
            <a:ext cx="2520184" cy="3754958"/>
            <a:chOff x="6511699" y="591362"/>
            <a:chExt cx="2164756" cy="2460760"/>
          </a:xfrm>
        </p:grpSpPr>
        <p:grpSp>
          <p:nvGrpSpPr>
            <p:cNvPr id="23" name="Grouper 9"/>
            <p:cNvGrpSpPr/>
            <p:nvPr/>
          </p:nvGrpSpPr>
          <p:grpSpPr>
            <a:xfrm>
              <a:off x="6511699" y="591362"/>
              <a:ext cx="2164756" cy="2460760"/>
              <a:chOff x="7247148" y="3225800"/>
              <a:chExt cx="2164756" cy="2460760"/>
            </a:xfrm>
          </p:grpSpPr>
          <p:sp>
            <p:nvSpPr>
              <p:cNvPr id="25" name="Rectangle 24"/>
              <p:cNvSpPr/>
              <p:nvPr/>
            </p:nvSpPr>
            <p:spPr>
              <a:xfrm>
                <a:off x="7251665" y="3225800"/>
                <a:ext cx="2160239" cy="2460760"/>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8E2E8"/>
                  </a:solidFill>
                </a:endParaRPr>
              </a:p>
            </p:txBody>
          </p:sp>
          <p:sp>
            <p:nvSpPr>
              <p:cNvPr id="26" name="ZoneTexte 25"/>
              <p:cNvSpPr txBox="1"/>
              <p:nvPr/>
            </p:nvSpPr>
            <p:spPr>
              <a:xfrm>
                <a:off x="7247148" y="3225800"/>
                <a:ext cx="2160240" cy="2430451"/>
              </a:xfrm>
              <a:prstGeom prst="rect">
                <a:avLst/>
              </a:prstGeom>
              <a:solidFill>
                <a:srgbClr val="F17C0E"/>
              </a:solidFill>
            </p:spPr>
            <p:txBody>
              <a:bodyPr wrap="square" rtlCol="0">
                <a:spAutoFit/>
              </a:bodyPr>
              <a:lstStyle/>
              <a:p>
                <a:pPr algn="ctr"/>
                <a:endParaRPr lang="fr-FR" sz="1100" b="1" cap="all" dirty="0">
                  <a:latin typeface="Arial" panose="020B0604020202020204" pitchFamily="34" charset="0"/>
                  <a:cs typeface="Arial" panose="020B0604020202020204" pitchFamily="34" charset="0"/>
                </a:endParaRPr>
              </a:p>
              <a:p>
                <a:pPr algn="ctr"/>
                <a:r>
                  <a:rPr lang="fr-FR" sz="2000" b="1" cap="all" dirty="0">
                    <a:solidFill>
                      <a:schemeClr val="bg1"/>
                    </a:solidFill>
                    <a:latin typeface="Arial" panose="020B0604020202020204" pitchFamily="34" charset="0"/>
                    <a:cs typeface="Arial" panose="020B0604020202020204" pitchFamily="34" charset="0"/>
                  </a:rPr>
                  <a:t>AFPI LORRAINE</a:t>
                </a:r>
              </a:p>
              <a:p>
                <a:pPr algn="ctr"/>
                <a:endParaRPr lang="fr-FR" sz="1600" b="1" cap="all" dirty="0">
                  <a:solidFill>
                    <a:schemeClr val="bg1"/>
                  </a:solidFill>
                  <a:latin typeface="Arial" panose="020B0604020202020204" pitchFamily="34" charset="0"/>
                  <a:cs typeface="Arial" panose="020B0604020202020204" pitchFamily="34" charset="0"/>
                </a:endParaRPr>
              </a:p>
              <a:p>
                <a:pPr algn="ctr"/>
                <a:endParaRPr lang="fr-FR" sz="1600" b="1" cap="all" dirty="0">
                  <a:solidFill>
                    <a:schemeClr val="bg1"/>
                  </a:solidFill>
                  <a:latin typeface="Arial" panose="020B0604020202020204" pitchFamily="34" charset="0"/>
                  <a:cs typeface="Arial" panose="020B0604020202020204" pitchFamily="34" charset="0"/>
                </a:endParaRPr>
              </a:p>
              <a:p>
                <a:pPr algn="ctr"/>
                <a:endParaRPr lang="fr-FR" sz="1600" b="1" cap="all" dirty="0">
                  <a:solidFill>
                    <a:schemeClr val="bg1"/>
                  </a:solidFill>
                  <a:latin typeface="Arial" panose="020B0604020202020204" pitchFamily="34" charset="0"/>
                  <a:cs typeface="Arial" panose="020B0604020202020204" pitchFamily="34" charset="0"/>
                </a:endParaRPr>
              </a:p>
              <a:p>
                <a:pPr algn="ctr"/>
                <a:endParaRPr lang="fr-FR" sz="1600" b="1" cap="all" dirty="0">
                  <a:solidFill>
                    <a:schemeClr val="bg1"/>
                  </a:solidFill>
                  <a:latin typeface="Arial" panose="020B0604020202020204" pitchFamily="34" charset="0"/>
                  <a:cs typeface="Arial" panose="020B0604020202020204" pitchFamily="34" charset="0"/>
                </a:endParaRPr>
              </a:p>
              <a:p>
                <a:pPr algn="ctr"/>
                <a:endParaRPr lang="fr-FR" sz="1600" b="1" cap="all" dirty="0">
                  <a:solidFill>
                    <a:schemeClr val="bg1"/>
                  </a:solidFill>
                  <a:latin typeface="Arial" panose="020B0604020202020204" pitchFamily="34" charset="0"/>
                  <a:cs typeface="Arial" panose="020B0604020202020204" pitchFamily="34" charset="0"/>
                </a:endParaRPr>
              </a:p>
              <a:p>
                <a:pPr algn="ctr"/>
                <a:r>
                  <a:rPr lang="fr-FR" b="1" cap="all" dirty="0">
                    <a:solidFill>
                      <a:schemeClr val="bg1"/>
                    </a:solidFill>
                    <a:latin typeface="Arial" panose="020B0604020202020204" pitchFamily="34" charset="0"/>
                    <a:cs typeface="Arial" panose="020B0604020202020204" pitchFamily="34" charset="0"/>
                  </a:rPr>
                  <a:t>Formation</a:t>
                </a:r>
              </a:p>
              <a:p>
                <a:pPr algn="ctr"/>
                <a:r>
                  <a:rPr lang="fr-FR" b="1" cap="all" dirty="0">
                    <a:solidFill>
                      <a:schemeClr val="bg1"/>
                    </a:solidFill>
                    <a:latin typeface="Arial" panose="020B0604020202020204" pitchFamily="34" charset="0"/>
                    <a:cs typeface="Arial" panose="020B0604020202020204" pitchFamily="34" charset="0"/>
                  </a:rPr>
                  <a:t>CONTINUE</a:t>
                </a:r>
              </a:p>
              <a:p>
                <a:pPr algn="ctr">
                  <a:spcAft>
                    <a:spcPts val="1200"/>
                  </a:spcAft>
                </a:pPr>
                <a:r>
                  <a:rPr lang="fr-FR" b="1" cap="all" dirty="0">
                    <a:solidFill>
                      <a:schemeClr val="bg1"/>
                    </a:solidFill>
                    <a:latin typeface="Arial" panose="020B0604020202020204" pitchFamily="34" charset="0"/>
                    <a:cs typeface="Arial" panose="020B0604020202020204" pitchFamily="34" charset="0"/>
                  </a:rPr>
                  <a:t>DES SALARIÉS</a:t>
                </a:r>
              </a:p>
              <a:p>
                <a:pPr algn="ctr">
                  <a:lnSpc>
                    <a:spcPts val="1800"/>
                  </a:lnSpc>
                </a:pPr>
                <a:endParaRPr lang="fr-FR" b="1" dirty="0">
                  <a:solidFill>
                    <a:schemeClr val="bg1"/>
                  </a:solidFill>
                  <a:latin typeface="Arial" panose="020B0604020202020204" pitchFamily="34" charset="0"/>
                  <a:cs typeface="Arial" panose="020B0604020202020204" pitchFamily="34" charset="0"/>
                </a:endParaRPr>
              </a:p>
              <a:p>
                <a:pPr algn="ctr">
                  <a:lnSpc>
                    <a:spcPts val="1800"/>
                  </a:lnSpc>
                </a:pPr>
                <a:r>
                  <a:rPr lang="fr-FR" sz="1600" dirty="0">
                    <a:solidFill>
                      <a:schemeClr val="bg1"/>
                    </a:solidFill>
                    <a:latin typeface="Arial" panose="020B0604020202020204" pitchFamily="34" charset="0"/>
                    <a:cs typeface="Arial" panose="020B0604020202020204" pitchFamily="34" charset="0"/>
                  </a:rPr>
                  <a:t>3 000 salariés</a:t>
                </a:r>
              </a:p>
              <a:p>
                <a:pPr algn="ctr">
                  <a:lnSpc>
                    <a:spcPts val="1800"/>
                  </a:lnSpc>
                </a:pPr>
                <a:r>
                  <a:rPr lang="fr-FR" sz="1600" dirty="0">
                    <a:solidFill>
                      <a:schemeClr val="bg1"/>
                    </a:solidFill>
                    <a:latin typeface="Arial" panose="020B0604020202020204" pitchFamily="34" charset="0"/>
                    <a:cs typeface="Arial" panose="020B0604020202020204" pitchFamily="34" charset="0"/>
                  </a:rPr>
                  <a:t>formés par chaque année</a:t>
                </a:r>
              </a:p>
              <a:p>
                <a:pPr algn="ctr">
                  <a:lnSpc>
                    <a:spcPts val="1800"/>
                  </a:lnSpc>
                </a:pPr>
                <a:endParaRPr lang="fr-FR" sz="1600" dirty="0">
                  <a:solidFill>
                    <a:schemeClr val="bg1"/>
                  </a:solidFill>
                  <a:latin typeface="Arial" panose="020B0604020202020204" pitchFamily="34" charset="0"/>
                  <a:cs typeface="Arial" panose="020B0604020202020204" pitchFamily="34" charset="0"/>
                </a:endParaRPr>
              </a:p>
            </p:txBody>
          </p:sp>
        </p:grpSp>
        <p:pic>
          <p:nvPicPr>
            <p:cNvPr id="24" name="Imag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2663" y="1004997"/>
              <a:ext cx="593297" cy="593297"/>
            </a:xfrm>
            <a:prstGeom prst="rect">
              <a:avLst/>
            </a:prstGeom>
          </p:spPr>
        </p:pic>
      </p:grpSp>
      <p:grpSp>
        <p:nvGrpSpPr>
          <p:cNvPr id="30" name="Grouper 9"/>
          <p:cNvGrpSpPr/>
          <p:nvPr/>
        </p:nvGrpSpPr>
        <p:grpSpPr>
          <a:xfrm>
            <a:off x="4915037" y="2478142"/>
            <a:ext cx="2515360" cy="3754957"/>
            <a:chOff x="7251291" y="3225800"/>
            <a:chExt cx="2160613" cy="2460760"/>
          </a:xfrm>
          <a:solidFill>
            <a:srgbClr val="0DA3DD"/>
          </a:solidFill>
        </p:grpSpPr>
        <p:sp>
          <p:nvSpPr>
            <p:cNvPr id="32" name="Rectangle 31"/>
            <p:cNvSpPr/>
            <p:nvPr/>
          </p:nvSpPr>
          <p:spPr>
            <a:xfrm>
              <a:off x="7251665" y="3225800"/>
              <a:ext cx="2160239" cy="2460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p:cNvSpPr txBox="1"/>
            <p:nvPr/>
          </p:nvSpPr>
          <p:spPr>
            <a:xfrm>
              <a:off x="7251291" y="3307609"/>
              <a:ext cx="2160239" cy="806789"/>
            </a:xfrm>
            <a:prstGeom prst="rect">
              <a:avLst/>
            </a:prstGeom>
            <a:grpFill/>
          </p:spPr>
          <p:txBody>
            <a:bodyPr wrap="square" rtlCol="0">
              <a:spAutoFit/>
            </a:bodyPr>
            <a:lstStyle/>
            <a:p>
              <a:pPr algn="ctr"/>
              <a:r>
                <a:rPr lang="fr-FR" sz="2000" b="1" cap="all" dirty="0">
                  <a:solidFill>
                    <a:schemeClr val="bg1"/>
                  </a:solidFill>
                  <a:latin typeface="Arial" panose="020B0604020202020204" pitchFamily="34" charset="0"/>
                  <a:cs typeface="Arial" panose="020B0604020202020204" pitchFamily="34" charset="0"/>
                </a:rPr>
                <a:t>CFAI LORRAINE-API</a:t>
              </a:r>
            </a:p>
            <a:p>
              <a:pPr algn="ctr"/>
              <a:r>
                <a:rPr lang="fr-FR" b="1" cap="all" dirty="0">
                  <a:solidFill>
                    <a:schemeClr val="bg1"/>
                  </a:solidFill>
                  <a:latin typeface="Arial" panose="020B0604020202020204" pitchFamily="34" charset="0"/>
                  <a:cs typeface="Arial" panose="020B0604020202020204" pitchFamily="34" charset="0"/>
                </a:rPr>
                <a:t> </a:t>
              </a:r>
            </a:p>
            <a:p>
              <a:pPr algn="ctr"/>
              <a:endParaRPr lang="fr-FR" sz="1600" b="1" dirty="0">
                <a:solidFill>
                  <a:schemeClr val="bg1"/>
                </a:solidFill>
                <a:latin typeface="Arial" panose="020B0604020202020204" pitchFamily="34" charset="0"/>
                <a:cs typeface="Arial" panose="020B0604020202020204" pitchFamily="34" charset="0"/>
              </a:endParaRPr>
            </a:p>
          </p:txBody>
        </p:sp>
      </p:grpSp>
      <p:grpSp>
        <p:nvGrpSpPr>
          <p:cNvPr id="42" name="Grouper 9"/>
          <p:cNvGrpSpPr/>
          <p:nvPr/>
        </p:nvGrpSpPr>
        <p:grpSpPr>
          <a:xfrm>
            <a:off x="7489199" y="2417099"/>
            <a:ext cx="2593385" cy="3816044"/>
            <a:chOff x="9547914" y="3185486"/>
            <a:chExt cx="2297599" cy="2501074"/>
          </a:xfrm>
        </p:grpSpPr>
        <p:sp>
          <p:nvSpPr>
            <p:cNvPr id="44" name="Rectangle 43"/>
            <p:cNvSpPr/>
            <p:nvPr/>
          </p:nvSpPr>
          <p:spPr>
            <a:xfrm>
              <a:off x="9563404" y="3225800"/>
              <a:ext cx="2264441" cy="2460760"/>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ZoneTexte 44"/>
            <p:cNvSpPr txBox="1"/>
            <p:nvPr/>
          </p:nvSpPr>
          <p:spPr>
            <a:xfrm>
              <a:off x="9547914" y="3185486"/>
              <a:ext cx="2297599" cy="2390380"/>
            </a:xfrm>
            <a:prstGeom prst="rect">
              <a:avLst/>
            </a:prstGeom>
            <a:noFill/>
          </p:spPr>
          <p:txBody>
            <a:bodyPr wrap="square" rtlCol="0">
              <a:spAutoFit/>
            </a:bodyPr>
            <a:lstStyle/>
            <a:p>
              <a:pPr algn="ctr"/>
              <a:endParaRPr lang="fr-FR" sz="1100" b="1" cap="all" dirty="0">
                <a:latin typeface="Arial" panose="020B0604020202020204" pitchFamily="34" charset="0"/>
                <a:cs typeface="Arial" panose="020B0604020202020204" pitchFamily="34" charset="0"/>
              </a:endParaRPr>
            </a:p>
            <a:p>
              <a:pPr algn="ctr"/>
              <a:r>
                <a:rPr lang="fr-FR" sz="2000" b="1" cap="all" dirty="0">
                  <a:solidFill>
                    <a:schemeClr val="bg1"/>
                  </a:solidFill>
                  <a:latin typeface="Arial" panose="020B0604020202020204" pitchFamily="34" charset="0"/>
                  <a:cs typeface="Arial" panose="020B0604020202020204" pitchFamily="34" charset="0"/>
                </a:rPr>
                <a:t>APC </a:t>
              </a:r>
            </a:p>
            <a:p>
              <a:pPr algn="ctr"/>
              <a:endParaRPr lang="fr-FR" b="1" cap="all" dirty="0">
                <a:solidFill>
                  <a:schemeClr val="bg1"/>
                </a:solidFill>
                <a:latin typeface="Arial" panose="020B0604020202020204" pitchFamily="34" charset="0"/>
                <a:cs typeface="Arial" panose="020B0604020202020204" pitchFamily="34" charset="0"/>
              </a:endParaRPr>
            </a:p>
            <a:p>
              <a:pPr algn="ctr"/>
              <a:endParaRPr lang="fr-FR" b="1" cap="all" dirty="0">
                <a:solidFill>
                  <a:schemeClr val="bg1"/>
                </a:solidFill>
                <a:latin typeface="Arial" panose="020B0604020202020204" pitchFamily="34" charset="0"/>
                <a:cs typeface="Arial" panose="020B0604020202020204" pitchFamily="34" charset="0"/>
              </a:endParaRPr>
            </a:p>
            <a:p>
              <a:pPr algn="ctr"/>
              <a:endParaRPr lang="fr-FR" b="1" cap="all" dirty="0">
                <a:solidFill>
                  <a:schemeClr val="bg1"/>
                </a:solidFill>
                <a:latin typeface="Arial" panose="020B0604020202020204" pitchFamily="34" charset="0"/>
                <a:cs typeface="Arial" panose="020B0604020202020204" pitchFamily="34" charset="0"/>
              </a:endParaRPr>
            </a:p>
            <a:p>
              <a:pPr algn="ctr"/>
              <a:endParaRPr lang="fr-FR" sz="1600" b="1" cap="all" dirty="0">
                <a:solidFill>
                  <a:schemeClr val="bg1"/>
                </a:solidFill>
                <a:latin typeface="Arial" panose="020B0604020202020204" pitchFamily="34" charset="0"/>
                <a:cs typeface="Arial" panose="020B0604020202020204" pitchFamily="34" charset="0"/>
              </a:endParaRPr>
            </a:p>
            <a:p>
              <a:pPr algn="ctr"/>
              <a:r>
                <a:rPr lang="fr-FR" b="1" cap="all" dirty="0">
                  <a:solidFill>
                    <a:schemeClr val="bg1"/>
                  </a:solidFill>
                  <a:latin typeface="Arial" panose="020B0604020202020204" pitchFamily="34" charset="0"/>
                  <a:cs typeface="Arial" panose="020B0604020202020204" pitchFamily="34" charset="0"/>
                </a:rPr>
                <a:t>Formation</a:t>
              </a:r>
            </a:p>
            <a:p>
              <a:pPr algn="ctr"/>
              <a:r>
                <a:rPr lang="fr-FR" b="1" cap="all" dirty="0">
                  <a:solidFill>
                    <a:schemeClr val="bg1"/>
                  </a:solidFill>
                  <a:latin typeface="Arial" panose="020B0604020202020204" pitchFamily="34" charset="0"/>
                  <a:cs typeface="Arial" panose="020B0604020202020204" pitchFamily="34" charset="0"/>
                </a:rPr>
                <a:t>DES DEMANDEURS</a:t>
              </a:r>
            </a:p>
            <a:p>
              <a:pPr algn="ctr">
                <a:spcAft>
                  <a:spcPts val="1200"/>
                </a:spcAft>
              </a:pPr>
              <a:r>
                <a:rPr lang="fr-FR" b="1" cap="all" dirty="0">
                  <a:solidFill>
                    <a:schemeClr val="bg1"/>
                  </a:solidFill>
                  <a:latin typeface="Arial" panose="020B0604020202020204" pitchFamily="34" charset="0"/>
                  <a:cs typeface="Arial" panose="020B0604020202020204" pitchFamily="34" charset="0"/>
                </a:rPr>
                <a:t>D’EMPLOI ET CONSEIL EN LIEN AVEC LE HANDICAP</a:t>
              </a:r>
            </a:p>
            <a:p>
              <a:pPr algn="ctr">
                <a:lnSpc>
                  <a:spcPts val="1800"/>
                </a:lnSpc>
              </a:pPr>
              <a:r>
                <a:rPr lang="fr-FR" sz="1600" dirty="0">
                  <a:solidFill>
                    <a:schemeClr val="bg1"/>
                  </a:solidFill>
                  <a:latin typeface="Arial" panose="020B0604020202020204" pitchFamily="34" charset="0"/>
                  <a:cs typeface="Arial" panose="020B0604020202020204" pitchFamily="34" charset="0"/>
                </a:rPr>
                <a:t>600 demandeurs d’emploi formés chaque année</a:t>
              </a:r>
            </a:p>
          </p:txBody>
        </p:sp>
      </p:grpSp>
      <p:pic>
        <p:nvPicPr>
          <p:cNvPr id="34" name="Image 33">
            <a:extLst>
              <a:ext uri="{FF2B5EF4-FFF2-40B4-BE49-F238E27FC236}">
                <a16:creationId xmlns:a16="http://schemas.microsoft.com/office/drawing/2014/main" id="{62B10202-EF7F-47E4-8B51-0A3AE04D9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538" y="3315122"/>
            <a:ext cx="767455" cy="854272"/>
          </a:xfrm>
          <a:prstGeom prst="rect">
            <a:avLst/>
          </a:prstGeom>
        </p:spPr>
      </p:pic>
      <p:sp>
        <p:nvSpPr>
          <p:cNvPr id="35" name="ZoneTexte 34">
            <a:extLst>
              <a:ext uri="{FF2B5EF4-FFF2-40B4-BE49-F238E27FC236}">
                <a16:creationId xmlns:a16="http://schemas.microsoft.com/office/drawing/2014/main" id="{59CC807C-20EF-438B-82A4-3411976E4DE4}"/>
              </a:ext>
            </a:extLst>
          </p:cNvPr>
          <p:cNvSpPr txBox="1"/>
          <p:nvPr/>
        </p:nvSpPr>
        <p:spPr>
          <a:xfrm>
            <a:off x="4991758" y="4300051"/>
            <a:ext cx="2377846" cy="1723549"/>
          </a:xfrm>
          <a:prstGeom prst="rect">
            <a:avLst/>
          </a:prstGeom>
          <a:noFill/>
        </p:spPr>
        <p:txBody>
          <a:bodyPr wrap="square">
            <a:spAutoFit/>
          </a:bodyPr>
          <a:lstStyle/>
          <a:p>
            <a:pPr algn="ctr"/>
            <a:r>
              <a:rPr lang="fr-FR" sz="1800" b="1" cap="all" dirty="0">
                <a:solidFill>
                  <a:schemeClr val="bg1"/>
                </a:solidFill>
                <a:latin typeface="Arial" panose="020B0604020202020204" pitchFamily="34" charset="0"/>
                <a:cs typeface="Arial" panose="020B0604020202020204" pitchFamily="34" charset="0"/>
              </a:rPr>
              <a:t>Formation</a:t>
            </a:r>
          </a:p>
          <a:p>
            <a:pPr algn="ctr">
              <a:spcAft>
                <a:spcPts val="1200"/>
              </a:spcAft>
            </a:pPr>
            <a:r>
              <a:rPr lang="fr-FR" sz="1800" b="1" cap="all" dirty="0">
                <a:solidFill>
                  <a:schemeClr val="bg1"/>
                </a:solidFill>
                <a:latin typeface="Arial" panose="020B0604020202020204" pitchFamily="34" charset="0"/>
                <a:cs typeface="Arial" panose="020B0604020202020204" pitchFamily="34" charset="0"/>
              </a:rPr>
              <a:t>EN ALTERNANCE</a:t>
            </a:r>
          </a:p>
          <a:p>
            <a:pPr algn="ctr">
              <a:lnSpc>
                <a:spcPts val="1800"/>
              </a:lnSpc>
            </a:pPr>
            <a:endParaRPr lang="fr-FR" sz="1800" b="1" dirty="0">
              <a:solidFill>
                <a:schemeClr val="bg1"/>
              </a:solidFill>
              <a:latin typeface="Arial" panose="020B0604020202020204" pitchFamily="34" charset="0"/>
              <a:cs typeface="Arial" panose="020B0604020202020204" pitchFamily="34" charset="0"/>
            </a:endParaRPr>
          </a:p>
          <a:p>
            <a:pPr algn="ctr">
              <a:lnSpc>
                <a:spcPts val="1800"/>
              </a:lnSpc>
            </a:pPr>
            <a:endParaRPr lang="fr-FR" sz="1800" b="1" dirty="0">
              <a:solidFill>
                <a:schemeClr val="bg1"/>
              </a:solidFill>
              <a:latin typeface="Arial" panose="020B0604020202020204" pitchFamily="34" charset="0"/>
              <a:cs typeface="Arial" panose="020B0604020202020204" pitchFamily="34" charset="0"/>
            </a:endParaRPr>
          </a:p>
          <a:p>
            <a:pPr algn="ctr">
              <a:lnSpc>
                <a:spcPts val="1800"/>
              </a:lnSpc>
            </a:pPr>
            <a:r>
              <a:rPr lang="fr-FR" sz="1600" dirty="0">
                <a:solidFill>
                  <a:schemeClr val="bg1"/>
                </a:solidFill>
                <a:latin typeface="Arial" panose="020B0604020202020204" pitchFamily="34" charset="0"/>
                <a:cs typeface="Arial" panose="020B0604020202020204" pitchFamily="34" charset="0"/>
              </a:rPr>
              <a:t>1 850 apprentis formés chaque année</a:t>
            </a:r>
            <a:endParaRPr lang="fr-FR" sz="1600" dirty="0"/>
          </a:p>
        </p:txBody>
      </p:sp>
      <p:pic>
        <p:nvPicPr>
          <p:cNvPr id="46" name="Image 45">
            <a:extLst>
              <a:ext uri="{FF2B5EF4-FFF2-40B4-BE49-F238E27FC236}">
                <a16:creationId xmlns:a16="http://schemas.microsoft.com/office/drawing/2014/main" id="{6CBF8375-D3F1-4CD9-A090-4539C3628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678" y="3081302"/>
            <a:ext cx="658236" cy="762910"/>
          </a:xfrm>
          <a:prstGeom prst="rect">
            <a:avLst/>
          </a:prstGeom>
        </p:spPr>
      </p:pic>
      <p:sp>
        <p:nvSpPr>
          <p:cNvPr id="47" name="Titre 3">
            <a:extLst>
              <a:ext uri="{FF2B5EF4-FFF2-40B4-BE49-F238E27FC236}">
                <a16:creationId xmlns:a16="http://schemas.microsoft.com/office/drawing/2014/main" id="{41988509-4117-4BBE-942A-09F4F707EB30}"/>
              </a:ext>
            </a:extLst>
          </p:cNvPr>
          <p:cNvSpPr txBox="1">
            <a:spLocks/>
          </p:cNvSpPr>
          <p:nvPr/>
        </p:nvSpPr>
        <p:spPr>
          <a:xfrm>
            <a:off x="342965" y="215105"/>
            <a:ext cx="11506070" cy="56784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pole formation </a:t>
            </a:r>
            <a:r>
              <a:rPr lang="fr-FR" dirty="0" err="1">
                <a:latin typeface="Arial" panose="020B0604020202020204" pitchFamily="34" charset="0"/>
                <a:cs typeface="Arial" panose="020B0604020202020204" pitchFamily="34" charset="0"/>
              </a:rPr>
              <a:t>uimm</a:t>
            </a:r>
            <a:r>
              <a:rPr lang="fr-FR" dirty="0">
                <a:latin typeface="Arial" panose="020B0604020202020204" pitchFamily="34" charset="0"/>
                <a:cs typeface="Arial" panose="020B0604020202020204" pitchFamily="34" charset="0"/>
              </a:rPr>
              <a:t> lorraine </a:t>
            </a:r>
          </a:p>
          <a:p>
            <a:pPr defTabSz="914400">
              <a:defRPr/>
            </a:pPr>
            <a:r>
              <a:rPr lang="fr-FR" sz="1600" dirty="0">
                <a:latin typeface="Arial" panose="020B0604020202020204" pitchFamily="34" charset="0"/>
                <a:cs typeface="Arial" panose="020B0604020202020204" pitchFamily="34" charset="0"/>
              </a:rPr>
              <a:t>leader et acteur incontournable de la formation industrielle en lorraine</a:t>
            </a:r>
          </a:p>
        </p:txBody>
      </p:sp>
    </p:spTree>
    <p:extLst>
      <p:ext uri="{BB962C8B-B14F-4D97-AF65-F5344CB8AC3E}">
        <p14:creationId xmlns:p14="http://schemas.microsoft.com/office/powerpoint/2010/main" val="4182064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B7EA7ED-A8D9-D84E-A5D1-7B5F831A798B}"/>
              </a:ext>
            </a:extLst>
          </p:cNvPr>
          <p:cNvGrpSpPr/>
          <p:nvPr/>
        </p:nvGrpSpPr>
        <p:grpSpPr>
          <a:xfrm>
            <a:off x="2304019" y="1225710"/>
            <a:ext cx="7753323" cy="929212"/>
            <a:chOff x="987604" y="2084407"/>
            <a:chExt cx="7026006" cy="929212"/>
          </a:xfrm>
          <a:solidFill>
            <a:schemeClr val="accent1">
              <a:lumMod val="60000"/>
              <a:lumOff val="40000"/>
            </a:schemeClr>
          </a:solidFill>
        </p:grpSpPr>
        <p:grpSp>
          <p:nvGrpSpPr>
            <p:cNvPr id="3" name="Groupe 2">
              <a:extLst>
                <a:ext uri="{FF2B5EF4-FFF2-40B4-BE49-F238E27FC236}">
                  <a16:creationId xmlns:a16="http://schemas.microsoft.com/office/drawing/2014/main" id="{63734AE6-4D92-73D4-2F98-E5BD0C985385}"/>
                </a:ext>
              </a:extLst>
            </p:cNvPr>
            <p:cNvGrpSpPr/>
            <p:nvPr/>
          </p:nvGrpSpPr>
          <p:grpSpPr>
            <a:xfrm>
              <a:off x="987604" y="2084407"/>
              <a:ext cx="7026006" cy="929212"/>
              <a:chOff x="987604" y="2084407"/>
              <a:chExt cx="7026006" cy="929212"/>
            </a:xfrm>
            <a:grpFill/>
          </p:grpSpPr>
          <p:sp>
            <p:nvSpPr>
              <p:cNvPr id="6" name="Rectangle 5">
                <a:extLst>
                  <a:ext uri="{FF2B5EF4-FFF2-40B4-BE49-F238E27FC236}">
                    <a16:creationId xmlns:a16="http://schemas.microsoft.com/office/drawing/2014/main" id="{55285761-8F73-6AA4-132E-B7EF559F3E74}"/>
                  </a:ext>
                </a:extLst>
              </p:cNvPr>
              <p:cNvSpPr/>
              <p:nvPr/>
            </p:nvSpPr>
            <p:spPr>
              <a:xfrm>
                <a:off x="987604" y="2084407"/>
                <a:ext cx="7026006" cy="660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riangle isocèle 6">
                <a:extLst>
                  <a:ext uri="{FF2B5EF4-FFF2-40B4-BE49-F238E27FC236}">
                    <a16:creationId xmlns:a16="http://schemas.microsoft.com/office/drawing/2014/main" id="{E21E24C8-F464-C345-CCAE-E7AED1D24F7F}"/>
                  </a:ext>
                </a:extLst>
              </p:cNvPr>
              <p:cNvSpPr/>
              <p:nvPr/>
            </p:nvSpPr>
            <p:spPr>
              <a:xfrm rot="10800000">
                <a:off x="4237183" y="2745064"/>
                <a:ext cx="508191" cy="268555"/>
              </a:xfrm>
              <a:prstGeom prst="triangle">
                <a:avLst>
                  <a:gd name="adj" fmla="val 50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ZoneTexte 4">
              <a:extLst>
                <a:ext uri="{FF2B5EF4-FFF2-40B4-BE49-F238E27FC236}">
                  <a16:creationId xmlns:a16="http://schemas.microsoft.com/office/drawing/2014/main" id="{36CCA30A-141F-FAB7-06DF-62D44A060EBD}"/>
                </a:ext>
              </a:extLst>
            </p:cNvPr>
            <p:cNvSpPr txBox="1"/>
            <p:nvPr/>
          </p:nvSpPr>
          <p:spPr>
            <a:xfrm>
              <a:off x="3305886" y="2158344"/>
              <a:ext cx="2353551" cy="461665"/>
            </a:xfrm>
            <a:prstGeom prst="rect">
              <a:avLst/>
            </a:prstGeom>
            <a:grpFill/>
          </p:spPr>
          <p:txBody>
            <a:bodyPr wrap="none" rtlCol="0">
              <a:spAutoFit/>
            </a:bodyPr>
            <a:lstStyle/>
            <a:p>
              <a:r>
                <a:rPr lang="fr-FR" sz="2400" b="1" dirty="0">
                  <a:solidFill>
                    <a:schemeClr val="bg1"/>
                  </a:solidFill>
                  <a:latin typeface="Arial" panose="020B0604020202020204" pitchFamily="34" charset="0"/>
                  <a:cs typeface="Arial" panose="020B0604020202020204" pitchFamily="34" charset="0"/>
                </a:rPr>
                <a:t>Les chiffres clés</a:t>
              </a:r>
            </a:p>
          </p:txBody>
        </p:sp>
      </p:grpSp>
      <p:sp>
        <p:nvSpPr>
          <p:cNvPr id="36" name="Rectangle 35"/>
          <p:cNvSpPr/>
          <p:nvPr/>
        </p:nvSpPr>
        <p:spPr>
          <a:xfrm>
            <a:off x="0" y="0"/>
            <a:ext cx="12192000" cy="1014926"/>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endParaRPr lang="fr-FR" dirty="0">
              <a:latin typeface="Arial" panose="020B0604020202020204" pitchFamily="34" charset="0"/>
              <a:cs typeface="Arial" panose="020B0604020202020204" pitchFamily="34" charset="0"/>
            </a:endParaRPr>
          </a:p>
        </p:txBody>
      </p:sp>
      <p:sp>
        <p:nvSpPr>
          <p:cNvPr id="35" name="ZoneTexte 34">
            <a:extLst>
              <a:ext uri="{FF2B5EF4-FFF2-40B4-BE49-F238E27FC236}">
                <a16:creationId xmlns:a16="http://schemas.microsoft.com/office/drawing/2014/main" id="{59CC807C-20EF-438B-82A4-3411976E4DE4}"/>
              </a:ext>
            </a:extLst>
          </p:cNvPr>
          <p:cNvSpPr txBox="1"/>
          <p:nvPr/>
        </p:nvSpPr>
        <p:spPr>
          <a:xfrm>
            <a:off x="4991758" y="4300051"/>
            <a:ext cx="2377846" cy="1723549"/>
          </a:xfrm>
          <a:prstGeom prst="rect">
            <a:avLst/>
          </a:prstGeom>
          <a:noFill/>
        </p:spPr>
        <p:txBody>
          <a:bodyPr wrap="square">
            <a:spAutoFit/>
          </a:bodyPr>
          <a:lstStyle/>
          <a:p>
            <a:pPr algn="ctr"/>
            <a:r>
              <a:rPr lang="fr-FR" sz="1800" b="1" cap="all" dirty="0">
                <a:solidFill>
                  <a:schemeClr val="bg1"/>
                </a:solidFill>
                <a:latin typeface="Arial" panose="020B0604020202020204" pitchFamily="34" charset="0"/>
                <a:cs typeface="Arial" panose="020B0604020202020204" pitchFamily="34" charset="0"/>
              </a:rPr>
              <a:t>Formation</a:t>
            </a:r>
          </a:p>
          <a:p>
            <a:pPr algn="ctr">
              <a:spcAft>
                <a:spcPts val="1200"/>
              </a:spcAft>
            </a:pPr>
            <a:r>
              <a:rPr lang="fr-FR" sz="1800" b="1" cap="all" dirty="0">
                <a:solidFill>
                  <a:schemeClr val="bg1"/>
                </a:solidFill>
                <a:latin typeface="Arial" panose="020B0604020202020204" pitchFamily="34" charset="0"/>
                <a:cs typeface="Arial" panose="020B0604020202020204" pitchFamily="34" charset="0"/>
              </a:rPr>
              <a:t>EN ALTERNANCE</a:t>
            </a:r>
          </a:p>
          <a:p>
            <a:pPr algn="ctr">
              <a:lnSpc>
                <a:spcPts val="1800"/>
              </a:lnSpc>
            </a:pPr>
            <a:endParaRPr lang="fr-FR" sz="1800" b="1" dirty="0">
              <a:solidFill>
                <a:schemeClr val="bg1"/>
              </a:solidFill>
              <a:latin typeface="Arial" panose="020B0604020202020204" pitchFamily="34" charset="0"/>
              <a:cs typeface="Arial" panose="020B0604020202020204" pitchFamily="34" charset="0"/>
            </a:endParaRPr>
          </a:p>
          <a:p>
            <a:pPr algn="ctr">
              <a:lnSpc>
                <a:spcPts val="1800"/>
              </a:lnSpc>
            </a:pPr>
            <a:endParaRPr lang="fr-FR" sz="1800" b="1" dirty="0">
              <a:solidFill>
                <a:schemeClr val="bg1"/>
              </a:solidFill>
              <a:latin typeface="Arial" panose="020B0604020202020204" pitchFamily="34" charset="0"/>
              <a:cs typeface="Arial" panose="020B0604020202020204" pitchFamily="34" charset="0"/>
            </a:endParaRPr>
          </a:p>
          <a:p>
            <a:pPr algn="ctr">
              <a:lnSpc>
                <a:spcPts val="1800"/>
              </a:lnSpc>
            </a:pPr>
            <a:r>
              <a:rPr lang="fr-FR" sz="1600" dirty="0">
                <a:solidFill>
                  <a:schemeClr val="bg1"/>
                </a:solidFill>
                <a:latin typeface="Arial" panose="020B0604020202020204" pitchFamily="34" charset="0"/>
                <a:cs typeface="Arial" panose="020B0604020202020204" pitchFamily="34" charset="0"/>
              </a:rPr>
              <a:t>1 700 apprentis formés chaque année</a:t>
            </a:r>
            <a:endParaRPr lang="fr-FR" sz="1600" dirty="0"/>
          </a:p>
        </p:txBody>
      </p:sp>
      <p:sp>
        <p:nvSpPr>
          <p:cNvPr id="47" name="Titre 3">
            <a:extLst>
              <a:ext uri="{FF2B5EF4-FFF2-40B4-BE49-F238E27FC236}">
                <a16:creationId xmlns:a16="http://schemas.microsoft.com/office/drawing/2014/main" id="{41988509-4117-4BBE-942A-09F4F707EB30}"/>
              </a:ext>
            </a:extLst>
          </p:cNvPr>
          <p:cNvSpPr txBox="1">
            <a:spLocks/>
          </p:cNvSpPr>
          <p:nvPr/>
        </p:nvSpPr>
        <p:spPr>
          <a:xfrm>
            <a:off x="342965" y="215105"/>
            <a:ext cx="11506070" cy="567848"/>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defTabSz="914400">
              <a:defRPr/>
            </a:pPr>
            <a:r>
              <a:rPr lang="fr-FR" dirty="0">
                <a:latin typeface="Arial" panose="020B0604020202020204" pitchFamily="34" charset="0"/>
                <a:cs typeface="Arial" panose="020B0604020202020204" pitchFamily="34" charset="0"/>
              </a:rPr>
              <a:t>pole formation </a:t>
            </a:r>
            <a:r>
              <a:rPr lang="fr-FR" dirty="0" err="1">
                <a:latin typeface="Arial" panose="020B0604020202020204" pitchFamily="34" charset="0"/>
                <a:cs typeface="Arial" panose="020B0604020202020204" pitchFamily="34" charset="0"/>
              </a:rPr>
              <a:t>uimm</a:t>
            </a:r>
            <a:r>
              <a:rPr lang="fr-FR" dirty="0">
                <a:latin typeface="Arial" panose="020B0604020202020204" pitchFamily="34" charset="0"/>
                <a:cs typeface="Arial" panose="020B0604020202020204" pitchFamily="34" charset="0"/>
              </a:rPr>
              <a:t> lorraine </a:t>
            </a:r>
          </a:p>
          <a:p>
            <a:pPr defTabSz="914400">
              <a:defRPr/>
            </a:pPr>
            <a:r>
              <a:rPr lang="fr-FR" sz="1600" dirty="0">
                <a:latin typeface="Arial" panose="020B0604020202020204" pitchFamily="34" charset="0"/>
                <a:cs typeface="Arial" panose="020B0604020202020204" pitchFamily="34" charset="0"/>
              </a:rPr>
              <a:t>leader et acteur incontournable de la formation industrielle en lorraine</a:t>
            </a:r>
          </a:p>
        </p:txBody>
      </p:sp>
      <p:pic>
        <p:nvPicPr>
          <p:cNvPr id="8" name="Image 7">
            <a:extLst>
              <a:ext uri="{FF2B5EF4-FFF2-40B4-BE49-F238E27FC236}">
                <a16:creationId xmlns:a16="http://schemas.microsoft.com/office/drawing/2014/main" id="{B912DF1E-E57A-BFAC-E3AA-E5766374B7A7}"/>
              </a:ext>
            </a:extLst>
          </p:cNvPr>
          <p:cNvPicPr>
            <a:picLocks noChangeAspect="1"/>
          </p:cNvPicPr>
          <p:nvPr/>
        </p:nvPicPr>
        <p:blipFill rotWithShape="1">
          <a:blip r:embed="rId2">
            <a:extLst>
              <a:ext uri="{28A0092B-C50C-407E-A947-70E740481C1C}">
                <a14:useLocalDpi xmlns:a14="http://schemas.microsoft.com/office/drawing/2010/main" val="0"/>
              </a:ext>
            </a:extLst>
          </a:blip>
          <a:srcRect r="929"/>
          <a:stretch/>
        </p:blipFill>
        <p:spPr>
          <a:xfrm>
            <a:off x="2137842" y="2212146"/>
            <a:ext cx="8085675" cy="4430749"/>
          </a:xfrm>
          <a:prstGeom prst="rect">
            <a:avLst/>
          </a:prstGeom>
        </p:spPr>
      </p:pic>
    </p:spTree>
    <p:extLst>
      <p:ext uri="{BB962C8B-B14F-4D97-AF65-F5344CB8AC3E}">
        <p14:creationId xmlns:p14="http://schemas.microsoft.com/office/powerpoint/2010/main" val="1951714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1" b="26733"/>
          <a:stretch/>
        </p:blipFill>
        <p:spPr>
          <a:xfrm>
            <a:off x="-4430" y="900763"/>
            <a:ext cx="12196430" cy="5957237"/>
          </a:xfrm>
          <a:prstGeom prst="rect">
            <a:avLst/>
          </a:prstGeom>
        </p:spPr>
      </p:pic>
      <p:sp>
        <p:nvSpPr>
          <p:cNvPr id="37" name="Titre 3"/>
          <p:cNvSpPr txBox="1">
            <a:spLocks/>
          </p:cNvSpPr>
          <p:nvPr/>
        </p:nvSpPr>
        <p:spPr>
          <a:xfrm>
            <a:off x="539749" y="3600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PROMEO, LA FORMATION AUX MÉTIERS DE L’INDUSTRIE</a:t>
            </a:r>
          </a:p>
        </p:txBody>
      </p:sp>
      <p:sp>
        <p:nvSpPr>
          <p:cNvPr id="34" name="Rectangle 33"/>
          <p:cNvSpPr/>
          <p:nvPr/>
        </p:nvSpPr>
        <p:spPr>
          <a:xfrm>
            <a:off x="0" y="0"/>
            <a:ext cx="12191999" cy="1015200"/>
          </a:xfrm>
          <a:prstGeom prst="rect">
            <a:avLst/>
          </a:prstGeom>
          <a:solidFill>
            <a:srgbClr val="005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grpSp>
        <p:nvGrpSpPr>
          <p:cNvPr id="47" name="Groupe 46"/>
          <p:cNvGrpSpPr/>
          <p:nvPr/>
        </p:nvGrpSpPr>
        <p:grpSpPr>
          <a:xfrm>
            <a:off x="3217932" y="3330400"/>
            <a:ext cx="1725916" cy="1934327"/>
            <a:chOff x="4584355" y="5019653"/>
            <a:chExt cx="1641097" cy="1717444"/>
          </a:xfrm>
        </p:grpSpPr>
        <p:sp>
          <p:nvSpPr>
            <p:cNvPr id="49" name="Rectangle 48"/>
            <p:cNvSpPr/>
            <p:nvPr/>
          </p:nvSpPr>
          <p:spPr>
            <a:xfrm>
              <a:off x="4585535" y="5019653"/>
              <a:ext cx="1638738" cy="1717444"/>
            </a:xfrm>
            <a:prstGeom prst="rect">
              <a:avLst/>
            </a:prstGeom>
            <a:solidFill>
              <a:srgbClr val="F17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50" name="ZoneTexte 49"/>
            <p:cNvSpPr txBox="1"/>
            <p:nvPr/>
          </p:nvSpPr>
          <p:spPr>
            <a:xfrm>
              <a:off x="4584355" y="5366858"/>
              <a:ext cx="1641097" cy="1169551"/>
            </a:xfrm>
            <a:prstGeom prst="rect">
              <a:avLst/>
            </a:prstGeom>
            <a:no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3 000</a:t>
              </a:r>
            </a:p>
            <a:p>
              <a:pPr algn="ctr"/>
              <a:r>
                <a:rPr lang="fr-FR" sz="1400" b="1" dirty="0">
                  <a:solidFill>
                    <a:schemeClr val="bg1"/>
                  </a:solidFill>
                  <a:latin typeface="Arial" panose="020B0604020202020204" pitchFamily="34" charset="0"/>
                  <a:cs typeface="Arial" panose="020B0604020202020204" pitchFamily="34" charset="0"/>
                </a:rPr>
                <a:t>SALARIES</a:t>
              </a:r>
            </a:p>
            <a:p>
              <a:pPr algn="ctr"/>
              <a:r>
                <a:rPr lang="fr-FR" sz="1400" b="1" dirty="0">
                  <a:solidFill>
                    <a:schemeClr val="bg1"/>
                  </a:solidFill>
                  <a:latin typeface="Arial" panose="020B0604020202020204" pitchFamily="34" charset="0"/>
                  <a:cs typeface="Arial" panose="020B0604020202020204" pitchFamily="34" charset="0"/>
                </a:rPr>
                <a:t>FORMÉS</a:t>
              </a:r>
            </a:p>
            <a:p>
              <a:pPr algn="ctr"/>
              <a:r>
                <a:rPr lang="fr-FR" sz="1400" b="1" dirty="0">
                  <a:solidFill>
                    <a:schemeClr val="bg1"/>
                  </a:solidFill>
                  <a:latin typeface="Arial" panose="020B0604020202020204" pitchFamily="34" charset="0"/>
                  <a:cs typeface="Arial" panose="020B0604020202020204" pitchFamily="34" charset="0"/>
                </a:rPr>
                <a:t>CHAQUE </a:t>
              </a:r>
            </a:p>
            <a:p>
              <a:pPr algn="ctr"/>
              <a:r>
                <a:rPr lang="fr-FR" sz="1400" b="1" dirty="0">
                  <a:solidFill>
                    <a:schemeClr val="bg1"/>
                  </a:solidFill>
                  <a:latin typeface="Arial" panose="020B0604020202020204" pitchFamily="34" charset="0"/>
                  <a:cs typeface="Arial" panose="020B0604020202020204" pitchFamily="34" charset="0"/>
                </a:rPr>
                <a:t>ANNEE</a:t>
              </a:r>
            </a:p>
          </p:txBody>
        </p:sp>
      </p:grpSp>
      <p:grpSp>
        <p:nvGrpSpPr>
          <p:cNvPr id="52" name="Groupe 51"/>
          <p:cNvGrpSpPr/>
          <p:nvPr/>
        </p:nvGrpSpPr>
        <p:grpSpPr>
          <a:xfrm>
            <a:off x="5155713" y="3330400"/>
            <a:ext cx="1727156" cy="1934327"/>
            <a:chOff x="5731624" y="5019653"/>
            <a:chExt cx="1727156" cy="1614478"/>
          </a:xfrm>
          <a:solidFill>
            <a:srgbClr val="0DA3DD"/>
          </a:solidFill>
        </p:grpSpPr>
        <p:sp>
          <p:nvSpPr>
            <p:cNvPr id="54" name="Rectangle 53"/>
            <p:cNvSpPr/>
            <p:nvPr/>
          </p:nvSpPr>
          <p:spPr>
            <a:xfrm>
              <a:off x="5732864" y="5019653"/>
              <a:ext cx="1725916" cy="16144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55" name="ZoneTexte 54"/>
            <p:cNvSpPr txBox="1"/>
            <p:nvPr/>
          </p:nvSpPr>
          <p:spPr>
            <a:xfrm>
              <a:off x="5731624" y="5418705"/>
              <a:ext cx="1727156" cy="796341"/>
            </a:xfrm>
            <a:prstGeom prst="rect">
              <a:avLst/>
            </a:prstGeom>
            <a:grpFill/>
          </p:spPr>
          <p:txBody>
            <a:bodyPr wrap="square" rtlCol="0">
              <a:spAutoFit/>
            </a:bodyPr>
            <a:lstStyle/>
            <a:p>
              <a:pPr algn="ctr"/>
              <a:r>
                <a:rPr lang="fr-FR" sz="1400" b="1" dirty="0">
                  <a:solidFill>
                    <a:schemeClr val="bg1"/>
                  </a:solidFill>
                  <a:latin typeface="Arial" panose="020B0604020202020204" pitchFamily="34" charset="0"/>
                  <a:cs typeface="Arial" panose="020B0604020202020204" pitchFamily="34" charset="0"/>
                </a:rPr>
                <a:t>1 200 000</a:t>
              </a:r>
            </a:p>
            <a:p>
              <a:pPr algn="ctr"/>
              <a:r>
                <a:rPr lang="fr-FR" sz="1400" b="1" dirty="0">
                  <a:solidFill>
                    <a:schemeClr val="bg1"/>
                  </a:solidFill>
                  <a:latin typeface="Arial" panose="020B0604020202020204" pitchFamily="34" charset="0"/>
                  <a:cs typeface="Arial" panose="020B0604020202020204" pitchFamily="34" charset="0"/>
                </a:rPr>
                <a:t>HEURES DE FORMATION DISPENSÉES</a:t>
              </a:r>
            </a:p>
          </p:txBody>
        </p:sp>
      </p:grpSp>
      <p:sp>
        <p:nvSpPr>
          <p:cNvPr id="60" name="Titre 3"/>
          <p:cNvSpPr txBox="1">
            <a:spLocks/>
          </p:cNvSpPr>
          <p:nvPr/>
        </p:nvSpPr>
        <p:spPr>
          <a:xfrm>
            <a:off x="692149" y="373506"/>
            <a:ext cx="11252857" cy="346249"/>
          </a:xfrm>
          <a:prstGeom prst="rect">
            <a:avLst/>
          </a:prstGeom>
        </p:spPr>
        <p:txBody>
          <a:bodyPr vert="horz" wrap="square" lIns="0" tIns="0" rIns="0" bIns="0" rtlCol="0" anchor="t" anchorCtr="0">
            <a:spAutoFit/>
          </a:bodyPr>
          <a:lst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a:lstStyle>
          <a:p>
            <a:pPr>
              <a:defRPr/>
            </a:pPr>
            <a:r>
              <a:rPr lang="fr-FR" dirty="0">
                <a:latin typeface="Arial" panose="020B0604020202020204" pitchFamily="34" charset="0"/>
                <a:cs typeface="Arial" panose="020B0604020202020204" pitchFamily="34" charset="0"/>
              </a:rPr>
              <a:t>LA FORMATION CONTINUE</a:t>
            </a:r>
          </a:p>
        </p:txBody>
      </p:sp>
      <p:grpSp>
        <p:nvGrpSpPr>
          <p:cNvPr id="3" name="Groupe 2">
            <a:extLst>
              <a:ext uri="{FF2B5EF4-FFF2-40B4-BE49-F238E27FC236}">
                <a16:creationId xmlns:a16="http://schemas.microsoft.com/office/drawing/2014/main" id="{20EB8510-21E2-5093-9CCC-58395F084C1C}"/>
              </a:ext>
            </a:extLst>
          </p:cNvPr>
          <p:cNvGrpSpPr/>
          <p:nvPr/>
        </p:nvGrpSpPr>
        <p:grpSpPr>
          <a:xfrm>
            <a:off x="7136664" y="3330400"/>
            <a:ext cx="1837474" cy="1934327"/>
            <a:chOff x="5732863" y="5019653"/>
            <a:chExt cx="2772214" cy="1614478"/>
          </a:xfrm>
        </p:grpSpPr>
        <p:sp>
          <p:nvSpPr>
            <p:cNvPr id="4" name="Rectangle 3">
              <a:extLst>
                <a:ext uri="{FF2B5EF4-FFF2-40B4-BE49-F238E27FC236}">
                  <a16:creationId xmlns:a16="http://schemas.microsoft.com/office/drawing/2014/main" id="{F1A6186D-AB1D-100C-E7A6-7713EE8DD711}"/>
                </a:ext>
              </a:extLst>
            </p:cNvPr>
            <p:cNvSpPr/>
            <p:nvPr/>
          </p:nvSpPr>
          <p:spPr>
            <a:xfrm>
              <a:off x="5732863" y="5019653"/>
              <a:ext cx="2772214" cy="1614478"/>
            </a:xfrm>
            <a:prstGeom prst="rect">
              <a:avLst/>
            </a:prstGeom>
            <a:solidFill>
              <a:srgbClr val="AF1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44218053-5BD5-FDBE-377D-C2D11DAF8D8F}"/>
                </a:ext>
              </a:extLst>
            </p:cNvPr>
            <p:cNvSpPr txBox="1"/>
            <p:nvPr/>
          </p:nvSpPr>
          <p:spPr>
            <a:xfrm>
              <a:off x="5732863" y="5208308"/>
              <a:ext cx="2772213" cy="1237167"/>
            </a:xfrm>
            <a:prstGeom prst="rect">
              <a:avLst/>
            </a:prstGeom>
            <a:noFill/>
          </p:spPr>
          <p:txBody>
            <a:bodyPr wrap="square" rtlCol="0">
              <a:spAutoFit/>
            </a:bodyPr>
            <a:lstStyle/>
            <a:p>
              <a:pPr>
                <a:buClr>
                  <a:srgbClr val="005677"/>
                </a:buClr>
              </a:pPr>
              <a:r>
                <a:rPr lang="fr-FR" sz="1400" b="1" dirty="0">
                  <a:solidFill>
                    <a:schemeClr val="bg1"/>
                  </a:solidFill>
                  <a:latin typeface="Arial" panose="020B0604020202020204" pitchFamily="34" charset="0"/>
                  <a:cs typeface="Arial" panose="020B0604020202020204" pitchFamily="34" charset="0"/>
                </a:rPr>
                <a:t>RÉPONDRE AUX BESOINS DE MONTÉE</a:t>
              </a:r>
            </a:p>
            <a:p>
              <a:pPr>
                <a:buClr>
                  <a:srgbClr val="005677"/>
                </a:buClr>
              </a:pPr>
              <a:r>
                <a:rPr lang="fr-FR" sz="1400" b="1" dirty="0">
                  <a:solidFill>
                    <a:schemeClr val="bg1"/>
                  </a:solidFill>
                  <a:latin typeface="Arial" panose="020B0604020202020204" pitchFamily="34" charset="0"/>
                  <a:cs typeface="Arial" panose="020B0604020202020204" pitchFamily="34" charset="0"/>
                </a:rPr>
                <a:t>EN COMPÉTENCES ET DE RECRUTEMENTS</a:t>
              </a:r>
            </a:p>
          </p:txBody>
        </p:sp>
      </p:grpSp>
    </p:spTree>
    <p:extLst>
      <p:ext uri="{BB962C8B-B14F-4D97-AF65-F5344CB8AC3E}">
        <p14:creationId xmlns:p14="http://schemas.microsoft.com/office/powerpoint/2010/main" val="5242115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7975</TotalTime>
  <Words>2755</Words>
  <Application>Microsoft Office PowerPoint</Application>
  <PresentationFormat>Grand écran</PresentationFormat>
  <Paragraphs>507</Paragraphs>
  <Slides>40</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Abel</vt:lpstr>
      <vt:lpstr>Arial</vt:lpstr>
      <vt:lpstr>Calibri</vt:lpstr>
      <vt:lpstr>Calibri Light</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PRÉPA APPRENTISSAGE INDUSTRIE (PAI)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 BAILLEUL</dc:creator>
  <cp:lastModifiedBy>DUTARTRE Philippe</cp:lastModifiedBy>
  <cp:revision>213</cp:revision>
  <cp:lastPrinted>2021-09-03T12:12:23Z</cp:lastPrinted>
  <dcterms:created xsi:type="dcterms:W3CDTF">2020-11-10T16:41:04Z</dcterms:created>
  <dcterms:modified xsi:type="dcterms:W3CDTF">2023-03-16T09:36:13Z</dcterms:modified>
</cp:coreProperties>
</file>